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6" r:id="rId5"/>
    <p:sldId id="257" r:id="rId6"/>
    <p:sldId id="264" r:id="rId7"/>
    <p:sldId id="268" r:id="rId8"/>
    <p:sldId id="269" r:id="rId9"/>
    <p:sldId id="271" r:id="rId10"/>
    <p:sldId id="273" r:id="rId11"/>
    <p:sldId id="279" r:id="rId12"/>
    <p:sldId id="272" r:id="rId13"/>
    <p:sldId id="275"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6E66"/>
    <a:srgbClr val="EDEDED"/>
    <a:srgbClr val="BFBFBF"/>
    <a:srgbClr val="12263A"/>
    <a:srgbClr val="F2E2DE"/>
    <a:srgbClr val="B9B9B9"/>
    <a:srgbClr val="DAE2DF"/>
    <a:srgbClr val="BDCBC6"/>
    <a:srgbClr val="678379"/>
    <a:srgbClr val="E5C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E55E9-DAEC-1A16-EEC6-27D2783F6167}" v="4" dt="2024-04-25T18:28:56.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76B4250-D315-405C-8485-5E79169399C4}" type="datetimeFigureOut">
              <a:rPr lang="en-CA" smtClean="0"/>
              <a:t>2024-08-21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351758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6B4250-D315-405C-8485-5E79169399C4}" type="datetimeFigureOut">
              <a:rPr lang="en-CA" smtClean="0"/>
              <a:t>2024-08-21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371755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6B4250-D315-405C-8485-5E79169399C4}" type="datetimeFigureOut">
              <a:rPr lang="en-CA" smtClean="0"/>
              <a:t>2024-08-21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177586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6B4250-D315-405C-8485-5E79169399C4}" type="datetimeFigureOut">
              <a:rPr lang="en-CA" smtClean="0"/>
              <a:t>2024-08-21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394112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6B4250-D315-405C-8485-5E79169399C4}" type="datetimeFigureOut">
              <a:rPr lang="en-CA" smtClean="0"/>
              <a:t>2024-08-21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183039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76B4250-D315-405C-8485-5E79169399C4}" type="datetimeFigureOut">
              <a:rPr lang="en-CA" smtClean="0"/>
              <a:t>2024-08-21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113387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76B4250-D315-405C-8485-5E79169399C4}" type="datetimeFigureOut">
              <a:rPr lang="en-CA" smtClean="0"/>
              <a:t>2024-08-21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169353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76B4250-D315-405C-8485-5E79169399C4}" type="datetimeFigureOut">
              <a:rPr lang="en-CA" smtClean="0"/>
              <a:t>2024-08-21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408511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B4250-D315-405C-8485-5E79169399C4}" type="datetimeFigureOut">
              <a:rPr lang="en-CA" smtClean="0"/>
              <a:t>2024-08-21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193950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6B4250-D315-405C-8485-5E79169399C4}" type="datetimeFigureOut">
              <a:rPr lang="en-CA" smtClean="0"/>
              <a:t>2024-08-21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381899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6B4250-D315-405C-8485-5E79169399C4}" type="datetimeFigureOut">
              <a:rPr lang="en-CA" smtClean="0"/>
              <a:t>2024-08-21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B1F3A5-4D9E-45ED-B238-D0A3BF040567}" type="slidenum">
              <a:rPr lang="en-CA" smtClean="0"/>
              <a:t>‹#›</a:t>
            </a:fld>
            <a:endParaRPr lang="en-CA"/>
          </a:p>
        </p:txBody>
      </p:sp>
    </p:spTree>
    <p:extLst>
      <p:ext uri="{BB962C8B-B14F-4D97-AF65-F5344CB8AC3E}">
        <p14:creationId xmlns:p14="http://schemas.microsoft.com/office/powerpoint/2010/main" val="40657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B4250-D315-405C-8485-5E79169399C4}" type="datetimeFigureOut">
              <a:rPr lang="en-CA" smtClean="0"/>
              <a:t>2024-08-21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1F3A5-4D9E-45ED-B238-D0A3BF040567}" type="slidenum">
              <a:rPr lang="en-CA" smtClean="0"/>
              <a:t>‹#›</a:t>
            </a:fld>
            <a:endParaRPr lang="en-CA"/>
          </a:p>
        </p:txBody>
      </p:sp>
    </p:spTree>
    <p:extLst>
      <p:ext uri="{BB962C8B-B14F-4D97-AF65-F5344CB8AC3E}">
        <p14:creationId xmlns:p14="http://schemas.microsoft.com/office/powerpoint/2010/main" val="946126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png"/><Relationship Id="rId7"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91764" y="2646894"/>
            <a:ext cx="9222823" cy="1325563"/>
          </a:xfrm>
          <a:noFill/>
        </p:spPr>
        <p:txBody>
          <a:bodyPr/>
          <a:lstStyle/>
          <a:p>
            <a:r>
              <a:rPr lang="en-CA" spc="150" dirty="0">
                <a:solidFill>
                  <a:srgbClr val="12263A"/>
                </a:solidFill>
                <a:latin typeface="Franklin Gothic Book" panose="020B0503020102020204" pitchFamily="34" charset="0"/>
              </a:rPr>
              <a:t>THE</a:t>
            </a:r>
            <a:r>
              <a:rPr lang="en-CA" b="1" spc="150" dirty="0">
                <a:solidFill>
                  <a:srgbClr val="576E66"/>
                </a:solidFill>
                <a:latin typeface="Franklin Gothic Book" panose="020B0503020102020204" pitchFamily="34" charset="0"/>
              </a:rPr>
              <a:t> INSPIRE </a:t>
            </a:r>
            <a:r>
              <a:rPr lang="en-CA" spc="150" dirty="0">
                <a:solidFill>
                  <a:srgbClr val="12263A"/>
                </a:solidFill>
                <a:latin typeface="Franklin Gothic Book" panose="020B0503020102020204" pitchFamily="34" charset="0"/>
              </a:rPr>
              <a:t>TRIAL</a:t>
            </a:r>
          </a:p>
        </p:txBody>
      </p:sp>
      <p:sp>
        <p:nvSpPr>
          <p:cNvPr id="10" name="TextBox 9"/>
          <p:cNvSpPr txBox="1"/>
          <p:nvPr/>
        </p:nvSpPr>
        <p:spPr>
          <a:xfrm>
            <a:off x="257079" y="3326127"/>
            <a:ext cx="9274142" cy="646331"/>
          </a:xfrm>
          <a:prstGeom prst="rect">
            <a:avLst/>
          </a:prstGeom>
          <a:noFill/>
        </p:spPr>
        <p:txBody>
          <a:bodyPr wrap="none" rtlCol="0">
            <a:spAutoFit/>
          </a:bodyPr>
          <a:lstStyle/>
          <a:p>
            <a:endParaRPr lang="en-US" spc="50" dirty="0"/>
          </a:p>
          <a:p>
            <a:pPr algn="ctr"/>
            <a:r>
              <a:rPr lang="en-US" b="1" spc="50" dirty="0" err="1">
                <a:solidFill>
                  <a:srgbClr val="576E66"/>
                </a:solidFill>
              </a:rPr>
              <a:t>IN</a:t>
            </a:r>
            <a:r>
              <a:rPr lang="en-US" spc="50" dirty="0" err="1">
                <a:solidFill>
                  <a:srgbClr val="12263A"/>
                </a:solidFill>
              </a:rPr>
              <a:t>vestigator</a:t>
            </a:r>
            <a:r>
              <a:rPr lang="en-US" spc="50" dirty="0">
                <a:solidFill>
                  <a:srgbClr val="12263A"/>
                </a:solidFill>
              </a:rPr>
              <a:t>-initiated Phase II </a:t>
            </a:r>
            <a:r>
              <a:rPr lang="en-US" b="1" spc="50" dirty="0">
                <a:solidFill>
                  <a:srgbClr val="576E66"/>
                </a:solidFill>
              </a:rPr>
              <a:t>S</a:t>
            </a:r>
            <a:r>
              <a:rPr lang="en-US" spc="50" dirty="0">
                <a:solidFill>
                  <a:srgbClr val="12263A"/>
                </a:solidFill>
              </a:rPr>
              <a:t>tudy of </a:t>
            </a:r>
            <a:r>
              <a:rPr lang="en-US" b="1" spc="50" dirty="0">
                <a:solidFill>
                  <a:srgbClr val="576E66"/>
                </a:solidFill>
              </a:rPr>
              <a:t>P</a:t>
            </a:r>
            <a:r>
              <a:rPr lang="en-US" spc="50" dirty="0">
                <a:solidFill>
                  <a:srgbClr val="12263A"/>
                </a:solidFill>
              </a:rPr>
              <a:t>embrolizumab</a:t>
            </a:r>
            <a:r>
              <a:rPr lang="en-US" spc="50" dirty="0"/>
              <a:t> </a:t>
            </a:r>
            <a:r>
              <a:rPr lang="en-US" b="1" spc="50" dirty="0">
                <a:solidFill>
                  <a:srgbClr val="576E66"/>
                </a:solidFill>
              </a:rPr>
              <a:t>I</a:t>
            </a:r>
            <a:r>
              <a:rPr lang="en-US" spc="50" dirty="0">
                <a:solidFill>
                  <a:srgbClr val="12263A"/>
                </a:solidFill>
              </a:rPr>
              <a:t>mmunological</a:t>
            </a:r>
            <a:r>
              <a:rPr lang="en-US" spc="50" dirty="0"/>
              <a:t> </a:t>
            </a:r>
            <a:r>
              <a:rPr lang="en-US" b="1" spc="50" dirty="0">
                <a:solidFill>
                  <a:srgbClr val="576E66"/>
                </a:solidFill>
              </a:rPr>
              <a:t>R</a:t>
            </a:r>
            <a:r>
              <a:rPr lang="en-US" spc="50" dirty="0">
                <a:solidFill>
                  <a:srgbClr val="12263A"/>
                </a:solidFill>
              </a:rPr>
              <a:t>esponse</a:t>
            </a:r>
            <a:r>
              <a:rPr lang="en-US" spc="50" dirty="0"/>
              <a:t> </a:t>
            </a:r>
            <a:r>
              <a:rPr lang="en-US" b="1" spc="50" dirty="0">
                <a:solidFill>
                  <a:srgbClr val="576E66"/>
                </a:solidFill>
              </a:rPr>
              <a:t>E</a:t>
            </a:r>
            <a:r>
              <a:rPr lang="en-US" spc="50" dirty="0">
                <a:solidFill>
                  <a:srgbClr val="12263A"/>
                </a:solidFill>
              </a:rPr>
              <a:t>valuation</a:t>
            </a:r>
            <a:endParaRPr lang="en-CA" dirty="0">
              <a:solidFill>
                <a:srgbClr val="12263A"/>
              </a:solidFill>
            </a:endParaRPr>
          </a:p>
        </p:txBody>
      </p:sp>
      <p:cxnSp>
        <p:nvCxnSpPr>
          <p:cNvPr id="5" name="Straight Connector 4"/>
          <p:cNvCxnSpPr/>
          <p:nvPr/>
        </p:nvCxnSpPr>
        <p:spPr>
          <a:xfrm>
            <a:off x="0" y="4096138"/>
            <a:ext cx="12192000" cy="0"/>
          </a:xfrm>
          <a:prstGeom prst="line">
            <a:avLst/>
          </a:prstGeom>
          <a:ln w="31750">
            <a:solidFill>
              <a:srgbClr val="122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92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2DE"/>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79130386"/>
              </p:ext>
            </p:extLst>
          </p:nvPr>
        </p:nvGraphicFramePr>
        <p:xfrm>
          <a:off x="410552" y="1034497"/>
          <a:ext cx="11262049" cy="1036320"/>
        </p:xfrm>
        <a:graphic>
          <a:graphicData uri="http://schemas.openxmlformats.org/drawingml/2006/table">
            <a:tbl>
              <a:tblPr firstRow="1" bandRow="1">
                <a:tableStyleId>{5C22544A-7EE6-4342-B048-85BDC9FD1C3A}</a:tableStyleId>
              </a:tblPr>
              <a:tblGrid>
                <a:gridCol w="5626357">
                  <a:extLst>
                    <a:ext uri="{9D8B030D-6E8A-4147-A177-3AD203B41FA5}">
                      <a16:colId xmlns:a16="http://schemas.microsoft.com/office/drawing/2014/main" val="3868947321"/>
                    </a:ext>
                  </a:extLst>
                </a:gridCol>
                <a:gridCol w="1156996">
                  <a:extLst>
                    <a:ext uri="{9D8B030D-6E8A-4147-A177-3AD203B41FA5}">
                      <a16:colId xmlns:a16="http://schemas.microsoft.com/office/drawing/2014/main" val="494418525"/>
                    </a:ext>
                  </a:extLst>
                </a:gridCol>
                <a:gridCol w="2267339">
                  <a:extLst>
                    <a:ext uri="{9D8B030D-6E8A-4147-A177-3AD203B41FA5}">
                      <a16:colId xmlns:a16="http://schemas.microsoft.com/office/drawing/2014/main" val="2421547502"/>
                    </a:ext>
                  </a:extLst>
                </a:gridCol>
                <a:gridCol w="1166326">
                  <a:extLst>
                    <a:ext uri="{9D8B030D-6E8A-4147-A177-3AD203B41FA5}">
                      <a16:colId xmlns:a16="http://schemas.microsoft.com/office/drawing/2014/main" val="3332666030"/>
                    </a:ext>
                  </a:extLst>
                </a:gridCol>
                <a:gridCol w="1045031">
                  <a:extLst>
                    <a:ext uri="{9D8B030D-6E8A-4147-A177-3AD203B41FA5}">
                      <a16:colId xmlns:a16="http://schemas.microsoft.com/office/drawing/2014/main" val="4256140159"/>
                    </a:ext>
                  </a:extLst>
                </a:gridCol>
              </a:tblGrid>
              <a:tr h="370840">
                <a:tc>
                  <a:txBody>
                    <a:bodyPr/>
                    <a:lstStyle/>
                    <a:p>
                      <a:endParaRPr lang="en-CA" sz="14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lumMod val="65000"/>
                              <a:lumOff val="35000"/>
                            </a:schemeClr>
                          </a:solidFill>
                        </a:rPr>
                        <a:t>Primary Author(s)</a:t>
                      </a:r>
                      <a:endParaRPr lang="en-CA" sz="14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lumMod val="65000"/>
                              <a:lumOff val="35000"/>
                            </a:schemeClr>
                          </a:solidFill>
                        </a:rPr>
                        <a:t>Journal</a:t>
                      </a:r>
                      <a:endParaRPr lang="en-CA" sz="14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lumMod val="65000"/>
                              <a:lumOff val="35000"/>
                            </a:schemeClr>
                          </a:solidFill>
                        </a:rPr>
                        <a:t>Date</a:t>
                      </a:r>
                      <a:endParaRPr lang="en-CA" sz="14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lumMod val="65000"/>
                              <a:lumOff val="35000"/>
                            </a:schemeClr>
                          </a:solidFill>
                        </a:rPr>
                        <a:t>PMID</a:t>
                      </a:r>
                      <a:endParaRPr lang="en-CA" sz="14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2272586"/>
                  </a:ext>
                </a:extLst>
              </a:tr>
              <a:tr h="370840">
                <a:tc>
                  <a:txBody>
                    <a:bodyPr/>
                    <a:lstStyle/>
                    <a:p>
                      <a:r>
                        <a:rPr lang="en-US" sz="1400" dirty="0">
                          <a:solidFill>
                            <a:srgbClr val="303C38"/>
                          </a:solidFill>
                        </a:rPr>
                        <a:t>Pan-cancer assessment of the </a:t>
                      </a:r>
                      <a:r>
                        <a:rPr lang="en-US" sz="1400" dirty="0" err="1">
                          <a:solidFill>
                            <a:srgbClr val="303C38"/>
                          </a:solidFill>
                        </a:rPr>
                        <a:t>tumour</a:t>
                      </a:r>
                      <a:r>
                        <a:rPr lang="en-US" sz="1400" dirty="0">
                          <a:solidFill>
                            <a:srgbClr val="303C38"/>
                          </a:solidFill>
                        </a:rPr>
                        <a:t> and systemic T-cell receptor repertoire dynamics in patients treated with pembrolizumab</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rgbClr val="303C38"/>
                          </a:solidFill>
                        </a:rPr>
                        <a:t>Shirin Soleimani</a:t>
                      </a:r>
                      <a:endParaRPr lang="en-CA" sz="14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4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rgbClr val="303C38"/>
                          </a:solidFill>
                        </a:rPr>
                        <a:t>2024</a:t>
                      </a:r>
                      <a:endParaRPr lang="en-CA" sz="14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4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116089"/>
                  </a:ext>
                </a:extLst>
              </a:tr>
            </a:tbl>
          </a:graphicData>
        </a:graphic>
      </p:graphicFrame>
      <p:sp>
        <p:nvSpPr>
          <p:cNvPr id="6" name="Title 1"/>
          <p:cNvSpPr>
            <a:spLocks noGrp="1"/>
          </p:cNvSpPr>
          <p:nvPr>
            <p:ph type="title"/>
          </p:nvPr>
        </p:nvSpPr>
        <p:spPr>
          <a:xfrm>
            <a:off x="410552" y="227094"/>
            <a:ext cx="5261354" cy="1325563"/>
          </a:xfrm>
          <a:noFill/>
        </p:spPr>
        <p:txBody>
          <a:bodyPr>
            <a:normAutofit/>
          </a:bodyPr>
          <a:lstStyle/>
          <a:p>
            <a:r>
              <a:rPr lang="en-US" b="1" spc="150" dirty="0">
                <a:solidFill>
                  <a:schemeClr val="tx1">
                    <a:lumMod val="65000"/>
                    <a:lumOff val="35000"/>
                  </a:schemeClr>
                </a:solidFill>
                <a:latin typeface="Franklin Gothic Book" panose="020B0503020102020204" pitchFamily="34" charset="0"/>
              </a:rPr>
              <a:t>UNDER REVIEW</a:t>
            </a:r>
            <a:endParaRPr lang="en-CA" b="1" spc="150" dirty="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339757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0" y="5415506"/>
            <a:ext cx="12192000" cy="0"/>
          </a:xfrm>
          <a:prstGeom prst="line">
            <a:avLst/>
          </a:prstGeom>
          <a:ln w="31750">
            <a:solidFill>
              <a:srgbClr val="12263A"/>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86291" y="4979764"/>
            <a:ext cx="2696868" cy="482400"/>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spc="150" dirty="0">
                <a:solidFill>
                  <a:schemeClr val="bg1">
                    <a:lumMod val="50000"/>
                  </a:schemeClr>
                </a:solidFill>
                <a:latin typeface="Calibri" panose="020F0502020204030204" pitchFamily="34" charset="0"/>
                <a:cs typeface="Calibri" panose="020F0502020204030204" pitchFamily="34" charset="0"/>
              </a:rPr>
              <a:t>Thank you to our funders</a:t>
            </a:r>
            <a:endParaRPr lang="en-CA" sz="1600" spc="150" dirty="0">
              <a:solidFill>
                <a:schemeClr val="bg1">
                  <a:lumMod val="50000"/>
                </a:schemeClr>
              </a:solidFill>
              <a:latin typeface="Calibri" panose="020F0502020204030204" pitchFamily="34" charset="0"/>
              <a:cs typeface="Calibri" panose="020F0502020204030204" pitchFamily="34" charset="0"/>
            </a:endParaRPr>
          </a:p>
        </p:txBody>
      </p:sp>
      <p:pic>
        <p:nvPicPr>
          <p:cNvPr id="8" name="Picture 2" descr="File:Merck Logo.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2194" y="5685207"/>
            <a:ext cx="1614729" cy="482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allisjourney.ca/wp-content/uploads/2015/07/PMCF-Logo-crop-300x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12" y="5685207"/>
            <a:ext cx="2779882" cy="4818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Ontario Institute for Cancer Resear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8860" y="5483388"/>
            <a:ext cx="1040452" cy="755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TFRI_Horizontal_541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0123" y="5680983"/>
            <a:ext cx="3005537" cy="48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5610094-B456-4EC8-874D-2BEA20DA6AF6}"/>
              </a:ext>
            </a:extLst>
          </p:cNvPr>
          <p:cNvPicPr>
            <a:picLocks noChangeAspect="1"/>
          </p:cNvPicPr>
          <p:nvPr/>
        </p:nvPicPr>
        <p:blipFill rotWithShape="1">
          <a:blip r:embed="rId6">
            <a:extLst>
              <a:ext uri="{28A0092B-C50C-407E-A947-70E740481C1C}">
                <a14:useLocalDpi xmlns:a14="http://schemas.microsoft.com/office/drawing/2010/main" val="0"/>
              </a:ext>
            </a:extLst>
          </a:blip>
          <a:srcRect t="22475" b="3115"/>
          <a:stretch/>
        </p:blipFill>
        <p:spPr>
          <a:xfrm>
            <a:off x="3309592" y="1613942"/>
            <a:ext cx="5386306" cy="2877521"/>
          </a:xfrm>
          <a:prstGeom prst="rect">
            <a:avLst/>
          </a:prstGeom>
          <a:ln w="12700">
            <a:solidFill>
              <a:schemeClr val="tx1"/>
            </a:solidFill>
          </a:ln>
        </p:spPr>
      </p:pic>
      <p:sp>
        <p:nvSpPr>
          <p:cNvPr id="10" name="TextBox 9">
            <a:extLst>
              <a:ext uri="{FF2B5EF4-FFF2-40B4-BE49-F238E27FC236}">
                <a16:creationId xmlns:a16="http://schemas.microsoft.com/office/drawing/2014/main" id="{2A1F98F0-FA42-46BD-93B2-35E2E44F57DD}"/>
              </a:ext>
            </a:extLst>
          </p:cNvPr>
          <p:cNvSpPr txBox="1"/>
          <p:nvPr/>
        </p:nvSpPr>
        <p:spPr>
          <a:xfrm>
            <a:off x="305394" y="605437"/>
            <a:ext cx="9274142" cy="646331"/>
          </a:xfrm>
          <a:prstGeom prst="rect">
            <a:avLst/>
          </a:prstGeom>
          <a:noFill/>
        </p:spPr>
        <p:txBody>
          <a:bodyPr wrap="none" rtlCol="0">
            <a:spAutoFit/>
          </a:bodyPr>
          <a:lstStyle/>
          <a:p>
            <a:endParaRPr lang="en-US" spc="50" dirty="0"/>
          </a:p>
          <a:p>
            <a:r>
              <a:rPr lang="en-US" b="1" spc="50" dirty="0" err="1">
                <a:solidFill>
                  <a:srgbClr val="576E66"/>
                </a:solidFill>
              </a:rPr>
              <a:t>IN</a:t>
            </a:r>
            <a:r>
              <a:rPr lang="en-US" spc="50" dirty="0" err="1">
                <a:solidFill>
                  <a:schemeClr val="tx1">
                    <a:lumMod val="75000"/>
                    <a:lumOff val="25000"/>
                  </a:schemeClr>
                </a:solidFill>
              </a:rPr>
              <a:t>vestigator</a:t>
            </a:r>
            <a:r>
              <a:rPr lang="en-US" spc="50" dirty="0">
                <a:solidFill>
                  <a:schemeClr val="tx1">
                    <a:lumMod val="75000"/>
                    <a:lumOff val="25000"/>
                  </a:schemeClr>
                </a:solidFill>
              </a:rPr>
              <a:t>-initiated Phase II </a:t>
            </a:r>
            <a:r>
              <a:rPr lang="en-US" b="1" spc="50" dirty="0">
                <a:solidFill>
                  <a:srgbClr val="576E66"/>
                </a:solidFill>
              </a:rPr>
              <a:t>S</a:t>
            </a:r>
            <a:r>
              <a:rPr lang="en-US" spc="50" dirty="0">
                <a:solidFill>
                  <a:schemeClr val="tx1">
                    <a:lumMod val="75000"/>
                    <a:lumOff val="25000"/>
                  </a:schemeClr>
                </a:solidFill>
              </a:rPr>
              <a:t>tudy of </a:t>
            </a:r>
            <a:r>
              <a:rPr lang="en-US" b="1" spc="50" dirty="0">
                <a:solidFill>
                  <a:srgbClr val="576E66"/>
                </a:solidFill>
              </a:rPr>
              <a:t>P</a:t>
            </a:r>
            <a:r>
              <a:rPr lang="en-US" spc="50" dirty="0">
                <a:solidFill>
                  <a:schemeClr val="tx1">
                    <a:lumMod val="75000"/>
                    <a:lumOff val="25000"/>
                  </a:schemeClr>
                </a:solidFill>
              </a:rPr>
              <a:t>embrolizumab</a:t>
            </a:r>
            <a:r>
              <a:rPr lang="en-US" spc="50" dirty="0"/>
              <a:t> </a:t>
            </a:r>
            <a:r>
              <a:rPr lang="en-US" b="1" spc="50" dirty="0">
                <a:solidFill>
                  <a:srgbClr val="576E66"/>
                </a:solidFill>
              </a:rPr>
              <a:t>I</a:t>
            </a:r>
            <a:r>
              <a:rPr lang="en-US" spc="50" dirty="0">
                <a:solidFill>
                  <a:schemeClr val="tx1">
                    <a:lumMod val="75000"/>
                    <a:lumOff val="25000"/>
                  </a:schemeClr>
                </a:solidFill>
              </a:rPr>
              <a:t>mmunological</a:t>
            </a:r>
            <a:r>
              <a:rPr lang="en-US" spc="50" dirty="0"/>
              <a:t> </a:t>
            </a:r>
            <a:r>
              <a:rPr lang="en-US" b="1" spc="50" dirty="0">
                <a:solidFill>
                  <a:srgbClr val="576E66"/>
                </a:solidFill>
              </a:rPr>
              <a:t>R</a:t>
            </a:r>
            <a:r>
              <a:rPr lang="en-US" spc="50" dirty="0">
                <a:solidFill>
                  <a:schemeClr val="tx1">
                    <a:lumMod val="75000"/>
                    <a:lumOff val="25000"/>
                  </a:schemeClr>
                </a:solidFill>
              </a:rPr>
              <a:t>esponse</a:t>
            </a:r>
            <a:r>
              <a:rPr lang="en-US" spc="50" dirty="0"/>
              <a:t> </a:t>
            </a:r>
            <a:r>
              <a:rPr lang="en-US" b="1" spc="50" dirty="0">
                <a:solidFill>
                  <a:srgbClr val="576E66"/>
                </a:solidFill>
              </a:rPr>
              <a:t>E</a:t>
            </a:r>
            <a:r>
              <a:rPr lang="en-US" spc="50" dirty="0">
                <a:solidFill>
                  <a:schemeClr val="tx1">
                    <a:lumMod val="75000"/>
                    <a:lumOff val="25000"/>
                  </a:schemeClr>
                </a:solidFill>
              </a:rPr>
              <a:t>valuation</a:t>
            </a:r>
            <a:endParaRPr lang="en-CA" dirty="0">
              <a:solidFill>
                <a:schemeClr val="tx1">
                  <a:lumMod val="75000"/>
                  <a:lumOff val="25000"/>
                </a:schemeClr>
              </a:solidFill>
            </a:endParaRPr>
          </a:p>
        </p:txBody>
      </p:sp>
      <p:sp>
        <p:nvSpPr>
          <p:cNvPr id="14" name="Rectangle 13">
            <a:extLst>
              <a:ext uri="{FF2B5EF4-FFF2-40B4-BE49-F238E27FC236}">
                <a16:creationId xmlns:a16="http://schemas.microsoft.com/office/drawing/2014/main" id="{412874D1-4796-4597-8E42-2E752CFDF921}"/>
              </a:ext>
            </a:extLst>
          </p:cNvPr>
          <p:cNvSpPr/>
          <p:nvPr/>
        </p:nvSpPr>
        <p:spPr>
          <a:xfrm>
            <a:off x="5247795" y="516559"/>
            <a:ext cx="1509901" cy="369332"/>
          </a:xfrm>
          <a:prstGeom prst="rect">
            <a:avLst/>
          </a:prstGeom>
        </p:spPr>
        <p:txBody>
          <a:bodyPr wrap="none">
            <a:spAutoFit/>
          </a:bodyPr>
          <a:lstStyle/>
          <a:p>
            <a:pPr algn="ctr"/>
            <a:r>
              <a:rPr lang="en-CA" b="1" dirty="0">
                <a:solidFill>
                  <a:srgbClr val="B9B9B9"/>
                </a:solidFill>
              </a:rPr>
              <a:t>NCT02644369</a:t>
            </a:r>
          </a:p>
        </p:txBody>
      </p:sp>
      <p:sp>
        <p:nvSpPr>
          <p:cNvPr id="15" name="Title 1">
            <a:extLst>
              <a:ext uri="{FF2B5EF4-FFF2-40B4-BE49-F238E27FC236}">
                <a16:creationId xmlns:a16="http://schemas.microsoft.com/office/drawing/2014/main" id="{4CBD6F6D-AB99-482C-9B56-07AFE8BDC59C}"/>
              </a:ext>
            </a:extLst>
          </p:cNvPr>
          <p:cNvSpPr txBox="1">
            <a:spLocks/>
          </p:cNvSpPr>
          <p:nvPr/>
        </p:nvSpPr>
        <p:spPr>
          <a:xfrm>
            <a:off x="302765" y="-3390"/>
            <a:ext cx="7452549" cy="126378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pc="150" dirty="0">
                <a:solidFill>
                  <a:srgbClr val="12263A"/>
                </a:solidFill>
                <a:latin typeface="Franklin Gothic Book" panose="020B0503020102020204" pitchFamily="34" charset="0"/>
              </a:rPr>
              <a:t>THE</a:t>
            </a:r>
            <a:r>
              <a:rPr lang="en-CA" b="1" spc="150" dirty="0">
                <a:solidFill>
                  <a:srgbClr val="576E66"/>
                </a:solidFill>
                <a:latin typeface="Franklin Gothic Book" panose="020B0503020102020204" pitchFamily="34" charset="0"/>
              </a:rPr>
              <a:t> INSPIRE </a:t>
            </a:r>
            <a:r>
              <a:rPr lang="en-CA" spc="150" dirty="0">
                <a:solidFill>
                  <a:srgbClr val="12263A"/>
                </a:solidFill>
                <a:latin typeface="Franklin Gothic Book" panose="020B0503020102020204" pitchFamily="34" charset="0"/>
              </a:rPr>
              <a:t>TRIAL</a:t>
            </a:r>
          </a:p>
        </p:txBody>
      </p:sp>
    </p:spTree>
    <p:extLst>
      <p:ext uri="{BB962C8B-B14F-4D97-AF65-F5344CB8AC3E}">
        <p14:creationId xmlns:p14="http://schemas.microsoft.com/office/powerpoint/2010/main" val="181453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8" name="Rectangle 27"/>
          <p:cNvSpPr/>
          <p:nvPr/>
        </p:nvSpPr>
        <p:spPr>
          <a:xfrm>
            <a:off x="1136" y="5476034"/>
            <a:ext cx="4051880" cy="1373262"/>
          </a:xfrm>
          <a:prstGeom prst="rect">
            <a:avLst/>
          </a:prstGeom>
          <a:solidFill>
            <a:srgbClr val="12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54124726-4B84-5447-AE7B-A5F381921B1C}"/>
              </a:ext>
            </a:extLst>
          </p:cNvPr>
          <p:cNvPicPr>
            <a:picLocks noChangeAspect="1"/>
          </p:cNvPicPr>
          <p:nvPr/>
        </p:nvPicPr>
        <p:blipFill rotWithShape="1">
          <a:blip r:embed="rId2"/>
          <a:srcRect l="20804"/>
          <a:stretch/>
        </p:blipFill>
        <p:spPr>
          <a:xfrm>
            <a:off x="7068961" y="1607344"/>
            <a:ext cx="4380717" cy="3098633"/>
          </a:xfrm>
          <a:prstGeom prst="rect">
            <a:avLst/>
          </a:prstGeom>
        </p:spPr>
      </p:pic>
      <p:sp>
        <p:nvSpPr>
          <p:cNvPr id="10" name="TextBox 9"/>
          <p:cNvSpPr txBox="1"/>
          <p:nvPr/>
        </p:nvSpPr>
        <p:spPr>
          <a:xfrm>
            <a:off x="305394" y="838704"/>
            <a:ext cx="9274142" cy="646331"/>
          </a:xfrm>
          <a:prstGeom prst="rect">
            <a:avLst/>
          </a:prstGeom>
          <a:noFill/>
        </p:spPr>
        <p:txBody>
          <a:bodyPr wrap="none" rtlCol="0">
            <a:spAutoFit/>
          </a:bodyPr>
          <a:lstStyle/>
          <a:p>
            <a:endParaRPr lang="en-US" spc="50" dirty="0"/>
          </a:p>
          <a:p>
            <a:r>
              <a:rPr lang="en-US" b="1" spc="50" dirty="0" err="1">
                <a:solidFill>
                  <a:srgbClr val="576E66"/>
                </a:solidFill>
              </a:rPr>
              <a:t>IN</a:t>
            </a:r>
            <a:r>
              <a:rPr lang="en-US" spc="50" dirty="0" err="1">
                <a:solidFill>
                  <a:schemeClr val="tx1">
                    <a:lumMod val="75000"/>
                    <a:lumOff val="25000"/>
                  </a:schemeClr>
                </a:solidFill>
              </a:rPr>
              <a:t>vestigator</a:t>
            </a:r>
            <a:r>
              <a:rPr lang="en-US" spc="50" dirty="0">
                <a:solidFill>
                  <a:schemeClr val="tx1">
                    <a:lumMod val="75000"/>
                    <a:lumOff val="25000"/>
                  </a:schemeClr>
                </a:solidFill>
              </a:rPr>
              <a:t>-initiated Phase II </a:t>
            </a:r>
            <a:r>
              <a:rPr lang="en-US" b="1" spc="50" dirty="0">
                <a:solidFill>
                  <a:srgbClr val="576E66"/>
                </a:solidFill>
              </a:rPr>
              <a:t>S</a:t>
            </a:r>
            <a:r>
              <a:rPr lang="en-US" spc="50" dirty="0">
                <a:solidFill>
                  <a:schemeClr val="tx1">
                    <a:lumMod val="75000"/>
                    <a:lumOff val="25000"/>
                  </a:schemeClr>
                </a:solidFill>
              </a:rPr>
              <a:t>tudy of </a:t>
            </a:r>
            <a:r>
              <a:rPr lang="en-US" b="1" spc="50" dirty="0">
                <a:solidFill>
                  <a:srgbClr val="576E66"/>
                </a:solidFill>
              </a:rPr>
              <a:t>P</a:t>
            </a:r>
            <a:r>
              <a:rPr lang="en-US" spc="50" dirty="0">
                <a:solidFill>
                  <a:schemeClr val="tx1">
                    <a:lumMod val="75000"/>
                    <a:lumOff val="25000"/>
                  </a:schemeClr>
                </a:solidFill>
              </a:rPr>
              <a:t>embrolizumab</a:t>
            </a:r>
            <a:r>
              <a:rPr lang="en-US" spc="50" dirty="0"/>
              <a:t> </a:t>
            </a:r>
            <a:r>
              <a:rPr lang="en-US" b="1" spc="50" dirty="0">
                <a:solidFill>
                  <a:srgbClr val="576E66"/>
                </a:solidFill>
              </a:rPr>
              <a:t>I</a:t>
            </a:r>
            <a:r>
              <a:rPr lang="en-US" spc="50" dirty="0">
                <a:solidFill>
                  <a:schemeClr val="tx1">
                    <a:lumMod val="75000"/>
                    <a:lumOff val="25000"/>
                  </a:schemeClr>
                </a:solidFill>
              </a:rPr>
              <a:t>mmunological</a:t>
            </a:r>
            <a:r>
              <a:rPr lang="en-US" spc="50" dirty="0"/>
              <a:t> </a:t>
            </a:r>
            <a:r>
              <a:rPr lang="en-US" b="1" spc="50" dirty="0">
                <a:solidFill>
                  <a:srgbClr val="576E66"/>
                </a:solidFill>
              </a:rPr>
              <a:t>R</a:t>
            </a:r>
            <a:r>
              <a:rPr lang="en-US" spc="50" dirty="0">
                <a:solidFill>
                  <a:schemeClr val="tx1">
                    <a:lumMod val="75000"/>
                    <a:lumOff val="25000"/>
                  </a:schemeClr>
                </a:solidFill>
              </a:rPr>
              <a:t>esponse</a:t>
            </a:r>
            <a:r>
              <a:rPr lang="en-US" spc="50" dirty="0"/>
              <a:t> </a:t>
            </a:r>
            <a:r>
              <a:rPr lang="en-US" b="1" spc="50" dirty="0">
                <a:solidFill>
                  <a:srgbClr val="576E66"/>
                </a:solidFill>
              </a:rPr>
              <a:t>E</a:t>
            </a:r>
            <a:r>
              <a:rPr lang="en-US" spc="50" dirty="0">
                <a:solidFill>
                  <a:schemeClr val="tx1">
                    <a:lumMod val="75000"/>
                    <a:lumOff val="25000"/>
                  </a:schemeClr>
                </a:solidFill>
              </a:rPr>
              <a:t>valuation</a:t>
            </a:r>
            <a:endParaRPr lang="en-CA" dirty="0">
              <a:solidFill>
                <a:schemeClr val="tx1">
                  <a:lumMod val="75000"/>
                  <a:lumOff val="25000"/>
                </a:schemeClr>
              </a:solidFill>
            </a:endParaRPr>
          </a:p>
        </p:txBody>
      </p:sp>
      <p:grpSp>
        <p:nvGrpSpPr>
          <p:cNvPr id="7" name="Group 6"/>
          <p:cNvGrpSpPr/>
          <p:nvPr/>
        </p:nvGrpSpPr>
        <p:grpSpPr>
          <a:xfrm>
            <a:off x="5476480" y="2340434"/>
            <a:ext cx="1410186" cy="2084399"/>
            <a:chOff x="1669050" y="121295"/>
            <a:chExt cx="1755315" cy="2594534"/>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366" y="121295"/>
              <a:ext cx="1400687" cy="1490731"/>
            </a:xfrm>
            <a:prstGeom prst="rect">
              <a:avLst/>
            </a:prstGeom>
          </p:spPr>
        </p:pic>
        <p:sp>
          <p:nvSpPr>
            <p:cNvPr id="14" name="Rectangle 13"/>
            <p:cNvSpPr/>
            <p:nvPr/>
          </p:nvSpPr>
          <p:spPr>
            <a:xfrm>
              <a:off x="1669050" y="1489903"/>
              <a:ext cx="1755315" cy="1225926"/>
            </a:xfrm>
            <a:prstGeom prst="rect">
              <a:avLst/>
            </a:prstGeom>
          </p:spPr>
          <p:txBody>
            <a:bodyPr wrap="square">
              <a:spAutoFit/>
            </a:bodyPr>
            <a:lstStyle/>
            <a:p>
              <a:pPr algn="ctr"/>
              <a:r>
                <a:rPr lang="en-US" sz="4000" b="1" spc="150" dirty="0">
                  <a:solidFill>
                    <a:srgbClr val="12263A"/>
                  </a:solidFill>
                  <a:latin typeface="Bahnschrift" panose="020B0502040204020203" pitchFamily="34" charset="0"/>
                </a:rPr>
                <a:t>106</a:t>
              </a:r>
              <a:r>
                <a:rPr lang="en-US" sz="1600" b="1" spc="150" dirty="0">
                  <a:solidFill>
                    <a:srgbClr val="576E66"/>
                  </a:solidFill>
                  <a:latin typeface="Franklin Gothic Book" panose="020B0503020102020204" pitchFamily="34" charset="0"/>
                </a:rPr>
                <a:t> </a:t>
              </a:r>
            </a:p>
            <a:p>
              <a:pPr algn="ctr"/>
              <a:r>
                <a:rPr lang="en-US" sz="1600" spc="150" dirty="0">
                  <a:solidFill>
                    <a:srgbClr val="576E66"/>
                  </a:solidFill>
                  <a:latin typeface="Calibri" panose="020F0502020204030204" pitchFamily="34" charset="0"/>
                  <a:cs typeface="Calibri" panose="020F0502020204030204" pitchFamily="34" charset="0"/>
                </a:rPr>
                <a:t>patients</a:t>
              </a:r>
              <a:endParaRPr lang="en-CA" sz="1600" dirty="0">
                <a:latin typeface="Calibri" panose="020F0502020204030204" pitchFamily="34" charset="0"/>
                <a:cs typeface="Calibri" panose="020F0502020204030204" pitchFamily="34" charset="0"/>
              </a:endParaRPr>
            </a:p>
          </p:txBody>
        </p:sp>
      </p:grpSp>
      <p:graphicFrame>
        <p:nvGraphicFramePr>
          <p:cNvPr id="15" name="Content Placeholder 3"/>
          <p:cNvGraphicFramePr>
            <a:graphicFrameLocks noGrp="1"/>
          </p:cNvGraphicFramePr>
          <p:nvPr>
            <p:ph idx="1"/>
            <p:extLst>
              <p:ext uri="{D42A27DB-BD31-4B8C-83A1-F6EECF244321}">
                <p14:modId xmlns:p14="http://schemas.microsoft.com/office/powerpoint/2010/main" val="2213642406"/>
              </p:ext>
            </p:extLst>
          </p:nvPr>
        </p:nvGraphicFramePr>
        <p:xfrm>
          <a:off x="2859665" y="1949732"/>
          <a:ext cx="2082800" cy="3962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718347911"/>
                    </a:ext>
                  </a:extLst>
                </a:gridCol>
                <a:gridCol w="208280">
                  <a:extLst>
                    <a:ext uri="{9D8B030D-6E8A-4147-A177-3AD203B41FA5}">
                      <a16:colId xmlns:a16="http://schemas.microsoft.com/office/drawing/2014/main" val="416782865"/>
                    </a:ext>
                  </a:extLst>
                </a:gridCol>
                <a:gridCol w="208280">
                  <a:extLst>
                    <a:ext uri="{9D8B030D-6E8A-4147-A177-3AD203B41FA5}">
                      <a16:colId xmlns:a16="http://schemas.microsoft.com/office/drawing/2014/main" val="1460318349"/>
                    </a:ext>
                  </a:extLst>
                </a:gridCol>
                <a:gridCol w="208280">
                  <a:extLst>
                    <a:ext uri="{9D8B030D-6E8A-4147-A177-3AD203B41FA5}">
                      <a16:colId xmlns:a16="http://schemas.microsoft.com/office/drawing/2014/main" val="1948289992"/>
                    </a:ext>
                  </a:extLst>
                </a:gridCol>
                <a:gridCol w="208280">
                  <a:extLst>
                    <a:ext uri="{9D8B030D-6E8A-4147-A177-3AD203B41FA5}">
                      <a16:colId xmlns:a16="http://schemas.microsoft.com/office/drawing/2014/main" val="327726000"/>
                    </a:ext>
                  </a:extLst>
                </a:gridCol>
                <a:gridCol w="208280">
                  <a:extLst>
                    <a:ext uri="{9D8B030D-6E8A-4147-A177-3AD203B41FA5}">
                      <a16:colId xmlns:a16="http://schemas.microsoft.com/office/drawing/2014/main" val="1891517431"/>
                    </a:ext>
                  </a:extLst>
                </a:gridCol>
                <a:gridCol w="208280">
                  <a:extLst>
                    <a:ext uri="{9D8B030D-6E8A-4147-A177-3AD203B41FA5}">
                      <a16:colId xmlns:a16="http://schemas.microsoft.com/office/drawing/2014/main" val="500852093"/>
                    </a:ext>
                  </a:extLst>
                </a:gridCol>
                <a:gridCol w="208280">
                  <a:extLst>
                    <a:ext uri="{9D8B030D-6E8A-4147-A177-3AD203B41FA5}">
                      <a16:colId xmlns:a16="http://schemas.microsoft.com/office/drawing/2014/main" val="2886303357"/>
                    </a:ext>
                  </a:extLst>
                </a:gridCol>
                <a:gridCol w="208280">
                  <a:extLst>
                    <a:ext uri="{9D8B030D-6E8A-4147-A177-3AD203B41FA5}">
                      <a16:colId xmlns:a16="http://schemas.microsoft.com/office/drawing/2014/main" val="2924132967"/>
                    </a:ext>
                  </a:extLst>
                </a:gridCol>
                <a:gridCol w="208280">
                  <a:extLst>
                    <a:ext uri="{9D8B030D-6E8A-4147-A177-3AD203B41FA5}">
                      <a16:colId xmlns:a16="http://schemas.microsoft.com/office/drawing/2014/main" val="207953735"/>
                    </a:ext>
                  </a:extLst>
                </a:gridCol>
              </a:tblGrid>
              <a:tr h="178403">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extLst>
                  <a:ext uri="{0D108BD9-81ED-4DB2-BD59-A6C34878D82A}">
                    <a16:rowId xmlns:a16="http://schemas.microsoft.com/office/drawing/2014/main" val="1533656531"/>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BDCBC6"/>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145756"/>
                  </a:ext>
                </a:extLst>
              </a:tr>
            </a:tbl>
          </a:graphicData>
        </a:graphic>
      </p:graphicFrame>
      <p:graphicFrame>
        <p:nvGraphicFramePr>
          <p:cNvPr id="17" name="Content Placeholder 3"/>
          <p:cNvGraphicFramePr>
            <a:graphicFrameLocks/>
          </p:cNvGraphicFramePr>
          <p:nvPr>
            <p:extLst>
              <p:ext uri="{D42A27DB-BD31-4B8C-83A1-F6EECF244321}">
                <p14:modId xmlns:p14="http://schemas.microsoft.com/office/powerpoint/2010/main" val="962907599"/>
              </p:ext>
            </p:extLst>
          </p:nvPr>
        </p:nvGraphicFramePr>
        <p:xfrm>
          <a:off x="2859665" y="2452182"/>
          <a:ext cx="2082800" cy="5943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718347911"/>
                    </a:ext>
                  </a:extLst>
                </a:gridCol>
                <a:gridCol w="208280">
                  <a:extLst>
                    <a:ext uri="{9D8B030D-6E8A-4147-A177-3AD203B41FA5}">
                      <a16:colId xmlns:a16="http://schemas.microsoft.com/office/drawing/2014/main" val="416782865"/>
                    </a:ext>
                  </a:extLst>
                </a:gridCol>
                <a:gridCol w="208280">
                  <a:extLst>
                    <a:ext uri="{9D8B030D-6E8A-4147-A177-3AD203B41FA5}">
                      <a16:colId xmlns:a16="http://schemas.microsoft.com/office/drawing/2014/main" val="1460318349"/>
                    </a:ext>
                  </a:extLst>
                </a:gridCol>
                <a:gridCol w="208280">
                  <a:extLst>
                    <a:ext uri="{9D8B030D-6E8A-4147-A177-3AD203B41FA5}">
                      <a16:colId xmlns:a16="http://schemas.microsoft.com/office/drawing/2014/main" val="1948289992"/>
                    </a:ext>
                  </a:extLst>
                </a:gridCol>
                <a:gridCol w="208280">
                  <a:extLst>
                    <a:ext uri="{9D8B030D-6E8A-4147-A177-3AD203B41FA5}">
                      <a16:colId xmlns:a16="http://schemas.microsoft.com/office/drawing/2014/main" val="327726000"/>
                    </a:ext>
                  </a:extLst>
                </a:gridCol>
                <a:gridCol w="208280">
                  <a:extLst>
                    <a:ext uri="{9D8B030D-6E8A-4147-A177-3AD203B41FA5}">
                      <a16:colId xmlns:a16="http://schemas.microsoft.com/office/drawing/2014/main" val="1891517431"/>
                    </a:ext>
                  </a:extLst>
                </a:gridCol>
                <a:gridCol w="208280">
                  <a:extLst>
                    <a:ext uri="{9D8B030D-6E8A-4147-A177-3AD203B41FA5}">
                      <a16:colId xmlns:a16="http://schemas.microsoft.com/office/drawing/2014/main" val="500852093"/>
                    </a:ext>
                  </a:extLst>
                </a:gridCol>
                <a:gridCol w="208280">
                  <a:extLst>
                    <a:ext uri="{9D8B030D-6E8A-4147-A177-3AD203B41FA5}">
                      <a16:colId xmlns:a16="http://schemas.microsoft.com/office/drawing/2014/main" val="2886303357"/>
                    </a:ext>
                  </a:extLst>
                </a:gridCol>
                <a:gridCol w="208280">
                  <a:extLst>
                    <a:ext uri="{9D8B030D-6E8A-4147-A177-3AD203B41FA5}">
                      <a16:colId xmlns:a16="http://schemas.microsoft.com/office/drawing/2014/main" val="2924132967"/>
                    </a:ext>
                  </a:extLst>
                </a:gridCol>
                <a:gridCol w="208280">
                  <a:extLst>
                    <a:ext uri="{9D8B030D-6E8A-4147-A177-3AD203B41FA5}">
                      <a16:colId xmlns:a16="http://schemas.microsoft.com/office/drawing/2014/main" val="207953735"/>
                    </a:ext>
                  </a:extLst>
                </a:gridCol>
              </a:tblGrid>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extLst>
                  <a:ext uri="{0D108BD9-81ED-4DB2-BD59-A6C34878D82A}">
                    <a16:rowId xmlns:a16="http://schemas.microsoft.com/office/drawing/2014/main" val="1533656531"/>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extLst>
                  <a:ext uri="{0D108BD9-81ED-4DB2-BD59-A6C34878D82A}">
                    <a16:rowId xmlns:a16="http://schemas.microsoft.com/office/drawing/2014/main" val="1564145756"/>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E5C5BD"/>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139432"/>
                  </a:ext>
                </a:extLst>
              </a:tr>
            </a:tbl>
          </a:graphicData>
        </a:graphic>
      </p:graphicFrame>
      <p:graphicFrame>
        <p:nvGraphicFramePr>
          <p:cNvPr id="19" name="Content Placeholder 3"/>
          <p:cNvGraphicFramePr>
            <a:graphicFrameLocks/>
          </p:cNvGraphicFramePr>
          <p:nvPr>
            <p:extLst>
              <p:ext uri="{D42A27DB-BD31-4B8C-83A1-F6EECF244321}">
                <p14:modId xmlns:p14="http://schemas.microsoft.com/office/powerpoint/2010/main" val="419701419"/>
              </p:ext>
            </p:extLst>
          </p:nvPr>
        </p:nvGraphicFramePr>
        <p:xfrm>
          <a:off x="2859665" y="3152752"/>
          <a:ext cx="2082800" cy="5943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718347911"/>
                    </a:ext>
                  </a:extLst>
                </a:gridCol>
                <a:gridCol w="208280">
                  <a:extLst>
                    <a:ext uri="{9D8B030D-6E8A-4147-A177-3AD203B41FA5}">
                      <a16:colId xmlns:a16="http://schemas.microsoft.com/office/drawing/2014/main" val="416782865"/>
                    </a:ext>
                  </a:extLst>
                </a:gridCol>
                <a:gridCol w="208280">
                  <a:extLst>
                    <a:ext uri="{9D8B030D-6E8A-4147-A177-3AD203B41FA5}">
                      <a16:colId xmlns:a16="http://schemas.microsoft.com/office/drawing/2014/main" val="1460318349"/>
                    </a:ext>
                  </a:extLst>
                </a:gridCol>
                <a:gridCol w="208280">
                  <a:extLst>
                    <a:ext uri="{9D8B030D-6E8A-4147-A177-3AD203B41FA5}">
                      <a16:colId xmlns:a16="http://schemas.microsoft.com/office/drawing/2014/main" val="1948289992"/>
                    </a:ext>
                  </a:extLst>
                </a:gridCol>
                <a:gridCol w="208280">
                  <a:extLst>
                    <a:ext uri="{9D8B030D-6E8A-4147-A177-3AD203B41FA5}">
                      <a16:colId xmlns:a16="http://schemas.microsoft.com/office/drawing/2014/main" val="327726000"/>
                    </a:ext>
                  </a:extLst>
                </a:gridCol>
                <a:gridCol w="208280">
                  <a:extLst>
                    <a:ext uri="{9D8B030D-6E8A-4147-A177-3AD203B41FA5}">
                      <a16:colId xmlns:a16="http://schemas.microsoft.com/office/drawing/2014/main" val="1891517431"/>
                    </a:ext>
                  </a:extLst>
                </a:gridCol>
                <a:gridCol w="208280">
                  <a:extLst>
                    <a:ext uri="{9D8B030D-6E8A-4147-A177-3AD203B41FA5}">
                      <a16:colId xmlns:a16="http://schemas.microsoft.com/office/drawing/2014/main" val="500852093"/>
                    </a:ext>
                  </a:extLst>
                </a:gridCol>
                <a:gridCol w="208280">
                  <a:extLst>
                    <a:ext uri="{9D8B030D-6E8A-4147-A177-3AD203B41FA5}">
                      <a16:colId xmlns:a16="http://schemas.microsoft.com/office/drawing/2014/main" val="2886303357"/>
                    </a:ext>
                  </a:extLst>
                </a:gridCol>
                <a:gridCol w="208280">
                  <a:extLst>
                    <a:ext uri="{9D8B030D-6E8A-4147-A177-3AD203B41FA5}">
                      <a16:colId xmlns:a16="http://schemas.microsoft.com/office/drawing/2014/main" val="2924132967"/>
                    </a:ext>
                  </a:extLst>
                </a:gridCol>
                <a:gridCol w="208280">
                  <a:extLst>
                    <a:ext uri="{9D8B030D-6E8A-4147-A177-3AD203B41FA5}">
                      <a16:colId xmlns:a16="http://schemas.microsoft.com/office/drawing/2014/main" val="207953735"/>
                    </a:ext>
                  </a:extLst>
                </a:gridCol>
              </a:tblGrid>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extLst>
                  <a:ext uri="{0D108BD9-81ED-4DB2-BD59-A6C34878D82A}">
                    <a16:rowId xmlns:a16="http://schemas.microsoft.com/office/drawing/2014/main" val="1533656531"/>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extLst>
                  <a:ext uri="{0D108BD9-81ED-4DB2-BD59-A6C34878D82A}">
                    <a16:rowId xmlns:a16="http://schemas.microsoft.com/office/drawing/2014/main" val="1564145756"/>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12263A"/>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139432"/>
                  </a:ext>
                </a:extLst>
              </a:tr>
            </a:tbl>
          </a:graphicData>
        </a:graphic>
      </p:graphicFrame>
      <p:graphicFrame>
        <p:nvGraphicFramePr>
          <p:cNvPr id="21" name="Content Placeholder 3"/>
          <p:cNvGraphicFramePr>
            <a:graphicFrameLocks/>
          </p:cNvGraphicFramePr>
          <p:nvPr>
            <p:extLst>
              <p:ext uri="{D42A27DB-BD31-4B8C-83A1-F6EECF244321}">
                <p14:modId xmlns:p14="http://schemas.microsoft.com/office/powerpoint/2010/main" val="3551325093"/>
              </p:ext>
            </p:extLst>
          </p:nvPr>
        </p:nvGraphicFramePr>
        <p:xfrm>
          <a:off x="2859665" y="3847259"/>
          <a:ext cx="2082800" cy="3962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718347911"/>
                    </a:ext>
                  </a:extLst>
                </a:gridCol>
                <a:gridCol w="208280">
                  <a:extLst>
                    <a:ext uri="{9D8B030D-6E8A-4147-A177-3AD203B41FA5}">
                      <a16:colId xmlns:a16="http://schemas.microsoft.com/office/drawing/2014/main" val="416782865"/>
                    </a:ext>
                  </a:extLst>
                </a:gridCol>
                <a:gridCol w="208280">
                  <a:extLst>
                    <a:ext uri="{9D8B030D-6E8A-4147-A177-3AD203B41FA5}">
                      <a16:colId xmlns:a16="http://schemas.microsoft.com/office/drawing/2014/main" val="1460318349"/>
                    </a:ext>
                  </a:extLst>
                </a:gridCol>
                <a:gridCol w="208280">
                  <a:extLst>
                    <a:ext uri="{9D8B030D-6E8A-4147-A177-3AD203B41FA5}">
                      <a16:colId xmlns:a16="http://schemas.microsoft.com/office/drawing/2014/main" val="1948289992"/>
                    </a:ext>
                  </a:extLst>
                </a:gridCol>
                <a:gridCol w="208280">
                  <a:extLst>
                    <a:ext uri="{9D8B030D-6E8A-4147-A177-3AD203B41FA5}">
                      <a16:colId xmlns:a16="http://schemas.microsoft.com/office/drawing/2014/main" val="327726000"/>
                    </a:ext>
                  </a:extLst>
                </a:gridCol>
                <a:gridCol w="208280">
                  <a:extLst>
                    <a:ext uri="{9D8B030D-6E8A-4147-A177-3AD203B41FA5}">
                      <a16:colId xmlns:a16="http://schemas.microsoft.com/office/drawing/2014/main" val="1891517431"/>
                    </a:ext>
                  </a:extLst>
                </a:gridCol>
                <a:gridCol w="208280">
                  <a:extLst>
                    <a:ext uri="{9D8B030D-6E8A-4147-A177-3AD203B41FA5}">
                      <a16:colId xmlns:a16="http://schemas.microsoft.com/office/drawing/2014/main" val="500852093"/>
                    </a:ext>
                  </a:extLst>
                </a:gridCol>
                <a:gridCol w="208280">
                  <a:extLst>
                    <a:ext uri="{9D8B030D-6E8A-4147-A177-3AD203B41FA5}">
                      <a16:colId xmlns:a16="http://schemas.microsoft.com/office/drawing/2014/main" val="2886303357"/>
                    </a:ext>
                  </a:extLst>
                </a:gridCol>
                <a:gridCol w="208280">
                  <a:extLst>
                    <a:ext uri="{9D8B030D-6E8A-4147-A177-3AD203B41FA5}">
                      <a16:colId xmlns:a16="http://schemas.microsoft.com/office/drawing/2014/main" val="2924132967"/>
                    </a:ext>
                  </a:extLst>
                </a:gridCol>
                <a:gridCol w="208280">
                  <a:extLst>
                    <a:ext uri="{9D8B030D-6E8A-4147-A177-3AD203B41FA5}">
                      <a16:colId xmlns:a16="http://schemas.microsoft.com/office/drawing/2014/main" val="207953735"/>
                    </a:ext>
                  </a:extLst>
                </a:gridCol>
              </a:tblGrid>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33656531"/>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145756"/>
                  </a:ext>
                </a:extLst>
              </a:tr>
            </a:tbl>
          </a:graphicData>
        </a:graphic>
      </p:graphicFrame>
      <p:graphicFrame>
        <p:nvGraphicFramePr>
          <p:cNvPr id="23" name="Content Placeholder 3"/>
          <p:cNvGraphicFramePr>
            <a:graphicFrameLocks/>
          </p:cNvGraphicFramePr>
          <p:nvPr>
            <p:extLst>
              <p:ext uri="{D42A27DB-BD31-4B8C-83A1-F6EECF244321}">
                <p14:modId xmlns:p14="http://schemas.microsoft.com/office/powerpoint/2010/main" val="2929991967"/>
              </p:ext>
            </p:extLst>
          </p:nvPr>
        </p:nvGraphicFramePr>
        <p:xfrm>
          <a:off x="2859665" y="4343646"/>
          <a:ext cx="2082800" cy="5943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718347911"/>
                    </a:ext>
                  </a:extLst>
                </a:gridCol>
                <a:gridCol w="208280">
                  <a:extLst>
                    <a:ext uri="{9D8B030D-6E8A-4147-A177-3AD203B41FA5}">
                      <a16:colId xmlns:a16="http://schemas.microsoft.com/office/drawing/2014/main" val="416782865"/>
                    </a:ext>
                  </a:extLst>
                </a:gridCol>
                <a:gridCol w="208280">
                  <a:extLst>
                    <a:ext uri="{9D8B030D-6E8A-4147-A177-3AD203B41FA5}">
                      <a16:colId xmlns:a16="http://schemas.microsoft.com/office/drawing/2014/main" val="1460318349"/>
                    </a:ext>
                  </a:extLst>
                </a:gridCol>
                <a:gridCol w="208280">
                  <a:extLst>
                    <a:ext uri="{9D8B030D-6E8A-4147-A177-3AD203B41FA5}">
                      <a16:colId xmlns:a16="http://schemas.microsoft.com/office/drawing/2014/main" val="1948289992"/>
                    </a:ext>
                  </a:extLst>
                </a:gridCol>
                <a:gridCol w="208280">
                  <a:extLst>
                    <a:ext uri="{9D8B030D-6E8A-4147-A177-3AD203B41FA5}">
                      <a16:colId xmlns:a16="http://schemas.microsoft.com/office/drawing/2014/main" val="327726000"/>
                    </a:ext>
                  </a:extLst>
                </a:gridCol>
                <a:gridCol w="208280">
                  <a:extLst>
                    <a:ext uri="{9D8B030D-6E8A-4147-A177-3AD203B41FA5}">
                      <a16:colId xmlns:a16="http://schemas.microsoft.com/office/drawing/2014/main" val="1891517431"/>
                    </a:ext>
                  </a:extLst>
                </a:gridCol>
                <a:gridCol w="208280">
                  <a:extLst>
                    <a:ext uri="{9D8B030D-6E8A-4147-A177-3AD203B41FA5}">
                      <a16:colId xmlns:a16="http://schemas.microsoft.com/office/drawing/2014/main" val="500852093"/>
                    </a:ext>
                  </a:extLst>
                </a:gridCol>
                <a:gridCol w="208280">
                  <a:extLst>
                    <a:ext uri="{9D8B030D-6E8A-4147-A177-3AD203B41FA5}">
                      <a16:colId xmlns:a16="http://schemas.microsoft.com/office/drawing/2014/main" val="2886303357"/>
                    </a:ext>
                  </a:extLst>
                </a:gridCol>
                <a:gridCol w="208280">
                  <a:extLst>
                    <a:ext uri="{9D8B030D-6E8A-4147-A177-3AD203B41FA5}">
                      <a16:colId xmlns:a16="http://schemas.microsoft.com/office/drawing/2014/main" val="2924132967"/>
                    </a:ext>
                  </a:extLst>
                </a:gridCol>
                <a:gridCol w="208280">
                  <a:extLst>
                    <a:ext uri="{9D8B030D-6E8A-4147-A177-3AD203B41FA5}">
                      <a16:colId xmlns:a16="http://schemas.microsoft.com/office/drawing/2014/main" val="207953735"/>
                    </a:ext>
                  </a:extLst>
                </a:gridCol>
              </a:tblGrid>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extLst>
                  <a:ext uri="{0D108BD9-81ED-4DB2-BD59-A6C34878D82A}">
                    <a16:rowId xmlns:a16="http://schemas.microsoft.com/office/drawing/2014/main" val="1533656531"/>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extLst>
                  <a:ext uri="{0D108BD9-81ED-4DB2-BD59-A6C34878D82A}">
                    <a16:rowId xmlns:a16="http://schemas.microsoft.com/office/drawing/2014/main" val="1564145756"/>
                  </a:ext>
                </a:extLst>
              </a:tr>
              <a:tr h="0">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lnTlToBr w="12700" cmpd="sng">
                      <a:noFill/>
                      <a:prstDash val="solid"/>
                    </a:lnTlToBr>
                    <a:lnBlToTr w="12700" cmpd="sng">
                      <a:noFill/>
                      <a:prstDash val="solid"/>
                    </a:lnBlToTr>
                    <a:solidFill>
                      <a:srgbClr val="678379"/>
                    </a:solidFill>
                  </a:tcPr>
                </a:tc>
                <a:tc>
                  <a:txBody>
                    <a:bodyPr/>
                    <a:lstStyle/>
                    <a:p>
                      <a:endParaRPr lang="en-CA" sz="700" dirty="0"/>
                    </a:p>
                  </a:txBody>
                  <a:tcPr>
                    <a:lnL w="12700" cap="flat" cmpd="sng" algn="ctr">
                      <a:solidFill>
                        <a:srgbClr val="EDED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2658382"/>
                  </a:ext>
                </a:extLst>
              </a:tr>
            </a:tbl>
          </a:graphicData>
        </a:graphic>
      </p:graphicFrame>
      <p:grpSp>
        <p:nvGrpSpPr>
          <p:cNvPr id="3" name="Group 2"/>
          <p:cNvGrpSpPr/>
          <p:nvPr/>
        </p:nvGrpSpPr>
        <p:grpSpPr>
          <a:xfrm>
            <a:off x="313062" y="1962364"/>
            <a:ext cx="2229592" cy="2993384"/>
            <a:chOff x="4052813" y="2025604"/>
            <a:chExt cx="2229592" cy="2993384"/>
          </a:xfrm>
        </p:grpSpPr>
        <p:sp>
          <p:nvSpPr>
            <p:cNvPr id="16" name="Rectangle 15"/>
            <p:cNvSpPr/>
            <p:nvPr/>
          </p:nvSpPr>
          <p:spPr>
            <a:xfrm>
              <a:off x="4052813" y="2025604"/>
              <a:ext cx="2229592" cy="530915"/>
            </a:xfrm>
            <a:prstGeom prst="rect">
              <a:avLst/>
            </a:prstGeom>
          </p:spPr>
          <p:txBody>
            <a:bodyPr wrap="square">
              <a:spAutoFit/>
            </a:bodyPr>
            <a:lstStyle/>
            <a:p>
              <a:pPr algn="r"/>
              <a:r>
                <a:rPr lang="en-US" b="1" spc="150" dirty="0">
                  <a:solidFill>
                    <a:srgbClr val="12263A"/>
                  </a:solidFill>
                  <a:latin typeface="Bahnschrift" panose="020B0502040204020203" pitchFamily="34" charset="0"/>
                </a:rPr>
                <a:t>19</a:t>
              </a:r>
              <a:r>
                <a:rPr lang="en-US" sz="1100" b="1" spc="150" dirty="0">
                  <a:solidFill>
                    <a:srgbClr val="576E66"/>
                  </a:solidFill>
                  <a:latin typeface="Franklin Gothic Book" panose="020B0503020102020204" pitchFamily="34" charset="0"/>
                </a:rPr>
                <a:t> </a:t>
              </a:r>
            </a:p>
            <a:p>
              <a:pPr algn="r"/>
              <a:r>
                <a:rPr lang="en-US" sz="1000" spc="150" dirty="0">
                  <a:solidFill>
                    <a:srgbClr val="576E66"/>
                  </a:solidFill>
                  <a:latin typeface="Calibri" panose="020F0502020204030204" pitchFamily="34" charset="0"/>
                  <a:cs typeface="Calibri" panose="020F0502020204030204" pitchFamily="34" charset="0"/>
                </a:rPr>
                <a:t>head &amp; neck squamous cell</a:t>
              </a:r>
              <a:endParaRPr lang="en-CA" sz="1000" dirty="0">
                <a:latin typeface="Calibri" panose="020F0502020204030204" pitchFamily="34" charset="0"/>
                <a:cs typeface="Calibri" panose="020F0502020204030204" pitchFamily="34" charset="0"/>
              </a:endParaRPr>
            </a:p>
          </p:txBody>
        </p:sp>
        <p:sp>
          <p:nvSpPr>
            <p:cNvPr id="18" name="Rectangle 17"/>
            <p:cNvSpPr/>
            <p:nvPr/>
          </p:nvSpPr>
          <p:spPr>
            <a:xfrm>
              <a:off x="4052813" y="2594253"/>
              <a:ext cx="2229592" cy="530915"/>
            </a:xfrm>
            <a:prstGeom prst="rect">
              <a:avLst/>
            </a:prstGeom>
          </p:spPr>
          <p:txBody>
            <a:bodyPr wrap="square">
              <a:spAutoFit/>
            </a:bodyPr>
            <a:lstStyle/>
            <a:p>
              <a:pPr algn="r"/>
              <a:r>
                <a:rPr lang="en-US" b="1" spc="150" dirty="0">
                  <a:solidFill>
                    <a:srgbClr val="12263A"/>
                  </a:solidFill>
                  <a:latin typeface="Bahnschrift" panose="020B0502040204020203" pitchFamily="34" charset="0"/>
                </a:rPr>
                <a:t>21</a:t>
              </a:r>
              <a:endParaRPr lang="en-US" sz="1100" b="1" spc="150" dirty="0">
                <a:solidFill>
                  <a:srgbClr val="12263A"/>
                </a:solidFill>
                <a:latin typeface="Franklin Gothic Book" panose="020B0503020102020204" pitchFamily="34" charset="0"/>
              </a:endParaRPr>
            </a:p>
            <a:p>
              <a:pPr algn="r"/>
              <a:r>
                <a:rPr lang="en-US" sz="1000" spc="150" dirty="0">
                  <a:solidFill>
                    <a:srgbClr val="576E66"/>
                  </a:solidFill>
                  <a:latin typeface="Calibri" panose="020F0502020204030204" pitchFamily="34" charset="0"/>
                  <a:cs typeface="Calibri" panose="020F0502020204030204" pitchFamily="34" charset="0"/>
                </a:rPr>
                <a:t>triple negative breast</a:t>
              </a:r>
              <a:endParaRPr lang="en-CA" sz="1000" dirty="0">
                <a:latin typeface="Calibri" panose="020F0502020204030204" pitchFamily="34" charset="0"/>
                <a:cs typeface="Calibri" panose="020F0502020204030204" pitchFamily="34" charset="0"/>
              </a:endParaRPr>
            </a:p>
          </p:txBody>
        </p:sp>
        <p:sp>
          <p:nvSpPr>
            <p:cNvPr id="20" name="Rectangle 19"/>
            <p:cNvSpPr/>
            <p:nvPr/>
          </p:nvSpPr>
          <p:spPr>
            <a:xfrm>
              <a:off x="4052813" y="3258123"/>
              <a:ext cx="2229592" cy="530915"/>
            </a:xfrm>
            <a:prstGeom prst="rect">
              <a:avLst/>
            </a:prstGeom>
          </p:spPr>
          <p:txBody>
            <a:bodyPr wrap="square">
              <a:spAutoFit/>
            </a:bodyPr>
            <a:lstStyle/>
            <a:p>
              <a:pPr algn="r"/>
              <a:r>
                <a:rPr lang="en-US" b="1" spc="150" dirty="0">
                  <a:solidFill>
                    <a:srgbClr val="12263A"/>
                  </a:solidFill>
                  <a:latin typeface="Bahnschrift" panose="020B0502040204020203" pitchFamily="34" charset="0"/>
                </a:rPr>
                <a:t>21</a:t>
              </a:r>
              <a:endParaRPr lang="en-US" sz="1100" b="1" spc="150" dirty="0">
                <a:solidFill>
                  <a:srgbClr val="12263A"/>
                </a:solidFill>
                <a:latin typeface="Franklin Gothic Book" panose="020B0503020102020204" pitchFamily="34" charset="0"/>
              </a:endParaRPr>
            </a:p>
            <a:p>
              <a:pPr algn="r"/>
              <a:r>
                <a:rPr lang="en-US" sz="1000" spc="150" dirty="0">
                  <a:solidFill>
                    <a:srgbClr val="576E66"/>
                  </a:solidFill>
                  <a:latin typeface="Calibri" panose="020F0502020204030204" pitchFamily="34" charset="0"/>
                  <a:cs typeface="Calibri" panose="020F0502020204030204" pitchFamily="34" charset="0"/>
                </a:rPr>
                <a:t>epithelial ovarian</a:t>
              </a:r>
              <a:endParaRPr lang="en-CA" sz="1000" dirty="0">
                <a:latin typeface="Calibri" panose="020F0502020204030204" pitchFamily="34" charset="0"/>
                <a:cs typeface="Calibri" panose="020F0502020204030204" pitchFamily="34" charset="0"/>
              </a:endParaRPr>
            </a:p>
          </p:txBody>
        </p:sp>
        <p:sp>
          <p:nvSpPr>
            <p:cNvPr id="22" name="Rectangle 21"/>
            <p:cNvSpPr/>
            <p:nvPr/>
          </p:nvSpPr>
          <p:spPr>
            <a:xfrm>
              <a:off x="4052813" y="3895645"/>
              <a:ext cx="2229592" cy="530915"/>
            </a:xfrm>
            <a:prstGeom prst="rect">
              <a:avLst/>
            </a:prstGeom>
          </p:spPr>
          <p:txBody>
            <a:bodyPr wrap="square">
              <a:spAutoFit/>
            </a:bodyPr>
            <a:lstStyle/>
            <a:p>
              <a:pPr algn="r"/>
              <a:r>
                <a:rPr lang="en-US" b="1" spc="150" dirty="0">
                  <a:solidFill>
                    <a:srgbClr val="12263A"/>
                  </a:solidFill>
                  <a:latin typeface="Bahnschrift" panose="020B0502040204020203" pitchFamily="34" charset="0"/>
                </a:rPr>
                <a:t>12</a:t>
              </a:r>
              <a:endParaRPr lang="en-US" sz="1100" b="1" spc="150" dirty="0">
                <a:solidFill>
                  <a:srgbClr val="12263A"/>
                </a:solidFill>
                <a:latin typeface="Franklin Gothic Book" panose="020B0503020102020204" pitchFamily="34" charset="0"/>
              </a:endParaRPr>
            </a:p>
            <a:p>
              <a:pPr algn="r"/>
              <a:r>
                <a:rPr lang="en-US" sz="1000" spc="150" dirty="0">
                  <a:solidFill>
                    <a:srgbClr val="576E66"/>
                  </a:solidFill>
                  <a:latin typeface="Calibri" panose="020F0502020204030204" pitchFamily="34" charset="0"/>
                  <a:cs typeface="Calibri" panose="020F0502020204030204" pitchFamily="34" charset="0"/>
                </a:rPr>
                <a:t>melanoma</a:t>
              </a:r>
              <a:endParaRPr lang="en-CA" sz="1000" dirty="0">
                <a:latin typeface="Calibri" panose="020F0502020204030204" pitchFamily="34" charset="0"/>
                <a:cs typeface="Calibri" panose="020F0502020204030204" pitchFamily="34" charset="0"/>
              </a:endParaRPr>
            </a:p>
          </p:txBody>
        </p:sp>
        <p:sp>
          <p:nvSpPr>
            <p:cNvPr id="24" name="Rectangle 23"/>
            <p:cNvSpPr/>
            <p:nvPr/>
          </p:nvSpPr>
          <p:spPr>
            <a:xfrm>
              <a:off x="4052813" y="4488073"/>
              <a:ext cx="2229592" cy="530915"/>
            </a:xfrm>
            <a:prstGeom prst="rect">
              <a:avLst/>
            </a:prstGeom>
          </p:spPr>
          <p:txBody>
            <a:bodyPr wrap="square">
              <a:spAutoFit/>
            </a:bodyPr>
            <a:lstStyle/>
            <a:p>
              <a:pPr algn="r"/>
              <a:r>
                <a:rPr lang="en-US" b="1" spc="150" dirty="0">
                  <a:solidFill>
                    <a:srgbClr val="12263A"/>
                  </a:solidFill>
                  <a:latin typeface="Bahnschrift" panose="020B0502040204020203" pitchFamily="34" charset="0"/>
                </a:rPr>
                <a:t>28</a:t>
              </a:r>
              <a:endParaRPr lang="en-US" sz="1100" b="1" spc="150" dirty="0">
                <a:solidFill>
                  <a:srgbClr val="12263A"/>
                </a:solidFill>
                <a:latin typeface="Franklin Gothic Book" panose="020B0503020102020204" pitchFamily="34" charset="0"/>
              </a:endParaRPr>
            </a:p>
            <a:p>
              <a:pPr algn="r"/>
              <a:r>
                <a:rPr lang="en-US" sz="1000" spc="150" dirty="0">
                  <a:solidFill>
                    <a:srgbClr val="576E66"/>
                  </a:solidFill>
                  <a:latin typeface="Calibri" panose="020F0502020204030204" pitchFamily="34" charset="0"/>
                  <a:cs typeface="Calibri" panose="020F0502020204030204" pitchFamily="34" charset="0"/>
                </a:rPr>
                <a:t>mixed solid tumor</a:t>
              </a:r>
              <a:endParaRPr lang="en-CA" sz="1000" dirty="0">
                <a:latin typeface="Calibri" panose="020F0502020204030204" pitchFamily="34" charset="0"/>
                <a:cs typeface="Calibri" panose="020F0502020204030204" pitchFamily="34" charset="0"/>
              </a:endParaRPr>
            </a:p>
          </p:txBody>
        </p:sp>
      </p:grpSp>
      <p:sp>
        <p:nvSpPr>
          <p:cNvPr id="2" name="Rectangle 1"/>
          <p:cNvSpPr/>
          <p:nvPr/>
        </p:nvSpPr>
        <p:spPr>
          <a:xfrm>
            <a:off x="5247795" y="749826"/>
            <a:ext cx="1509901" cy="369332"/>
          </a:xfrm>
          <a:prstGeom prst="rect">
            <a:avLst/>
          </a:prstGeom>
        </p:spPr>
        <p:txBody>
          <a:bodyPr wrap="none">
            <a:spAutoFit/>
          </a:bodyPr>
          <a:lstStyle/>
          <a:p>
            <a:pPr algn="ctr"/>
            <a:r>
              <a:rPr lang="en-CA" b="1" dirty="0">
                <a:solidFill>
                  <a:srgbClr val="B9B9B9"/>
                </a:solidFill>
              </a:rPr>
              <a:t>NCT02644369</a:t>
            </a:r>
          </a:p>
        </p:txBody>
      </p:sp>
      <p:sp>
        <p:nvSpPr>
          <p:cNvPr id="45" name="Rectangle 44"/>
          <p:cNvSpPr/>
          <p:nvPr/>
        </p:nvSpPr>
        <p:spPr>
          <a:xfrm>
            <a:off x="4066246" y="5476034"/>
            <a:ext cx="4051880" cy="1373262"/>
          </a:xfrm>
          <a:prstGeom prst="rect">
            <a:avLst/>
          </a:prstGeom>
          <a:solidFill>
            <a:srgbClr val="57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Rectangle 45"/>
          <p:cNvSpPr/>
          <p:nvPr/>
        </p:nvSpPr>
        <p:spPr>
          <a:xfrm>
            <a:off x="8129672" y="5476033"/>
            <a:ext cx="4062327" cy="13732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4" name="Group 3"/>
          <p:cNvGrpSpPr/>
          <p:nvPr/>
        </p:nvGrpSpPr>
        <p:grpSpPr>
          <a:xfrm>
            <a:off x="3943335" y="5639006"/>
            <a:ext cx="3989365" cy="1028611"/>
            <a:chOff x="3984529" y="5622530"/>
            <a:chExt cx="3989365" cy="1028611"/>
          </a:xfrm>
        </p:grpSpPr>
        <p:pic>
          <p:nvPicPr>
            <p:cNvPr id="47" name="Picture 46"/>
            <p:cNvPicPr/>
            <p:nvPr/>
          </p:nvPicPr>
          <p:blipFill rotWithShape="1">
            <a:blip r:embed="rId4" cstate="print">
              <a:lum bright="70000" contrast="-70000"/>
              <a:extLst>
                <a:ext uri="{28A0092B-C50C-407E-A947-70E740481C1C}">
                  <a14:useLocalDpi xmlns:a14="http://schemas.microsoft.com/office/drawing/2010/main" val="0"/>
                </a:ext>
              </a:extLst>
            </a:blip>
            <a:srcRect l="5459" t="75635" r="77449" b="7694"/>
            <a:stretch/>
          </p:blipFill>
          <p:spPr>
            <a:xfrm>
              <a:off x="7081572" y="5766742"/>
              <a:ext cx="746925" cy="496387"/>
            </a:xfrm>
            <a:prstGeom prst="rect">
              <a:avLst/>
            </a:prstGeom>
          </p:spPr>
        </p:pic>
        <p:sp>
          <p:nvSpPr>
            <p:cNvPr id="48" name="Rectangle 47"/>
            <p:cNvSpPr/>
            <p:nvPr/>
          </p:nvSpPr>
          <p:spPr>
            <a:xfrm>
              <a:off x="3984529" y="5622530"/>
              <a:ext cx="3341321" cy="707886"/>
            </a:xfrm>
            <a:prstGeom prst="rect">
              <a:avLst/>
            </a:prstGeom>
          </p:spPr>
          <p:txBody>
            <a:bodyPr wrap="square">
              <a:spAutoFit/>
            </a:bodyPr>
            <a:lstStyle/>
            <a:p>
              <a:pPr algn="ctr"/>
              <a:r>
                <a:rPr lang="en-US" sz="4000" b="1" spc="150" dirty="0">
                  <a:solidFill>
                    <a:srgbClr val="EDEDED"/>
                  </a:solidFill>
                  <a:latin typeface="Bahnschrift" panose="020B0502040204020203" pitchFamily="34" charset="0"/>
                </a:rPr>
                <a:t>$11 million</a:t>
              </a:r>
              <a:endParaRPr lang="en-US" sz="1600" b="1" spc="150" dirty="0">
                <a:solidFill>
                  <a:srgbClr val="EDEDED"/>
                </a:solidFill>
                <a:latin typeface="Franklin Gothic Book" panose="020B0503020102020204" pitchFamily="34" charset="0"/>
              </a:endParaRPr>
            </a:p>
          </p:txBody>
        </p:sp>
        <p:sp>
          <p:nvSpPr>
            <p:cNvPr id="49" name="Rectangle 48"/>
            <p:cNvSpPr/>
            <p:nvPr/>
          </p:nvSpPr>
          <p:spPr>
            <a:xfrm>
              <a:off x="4252277" y="6312587"/>
              <a:ext cx="3721617" cy="338554"/>
            </a:xfrm>
            <a:prstGeom prst="rect">
              <a:avLst/>
            </a:prstGeom>
          </p:spPr>
          <p:txBody>
            <a:bodyPr wrap="square">
              <a:spAutoFit/>
            </a:bodyPr>
            <a:lstStyle/>
            <a:p>
              <a:pPr algn="ctr"/>
              <a:r>
                <a:rPr lang="en-US" sz="1600" spc="150" dirty="0">
                  <a:solidFill>
                    <a:srgbClr val="EDEDED"/>
                  </a:solidFill>
                </a:rPr>
                <a:t>in funding from 3 research grants</a:t>
              </a:r>
            </a:p>
          </p:txBody>
        </p:sp>
      </p:grpSp>
      <p:grpSp>
        <p:nvGrpSpPr>
          <p:cNvPr id="5" name="Group 4"/>
          <p:cNvGrpSpPr/>
          <p:nvPr/>
        </p:nvGrpSpPr>
        <p:grpSpPr>
          <a:xfrm>
            <a:off x="8139004" y="5636509"/>
            <a:ext cx="3628352" cy="996038"/>
            <a:chOff x="8287299" y="5603557"/>
            <a:chExt cx="3628352" cy="996038"/>
          </a:xfrm>
        </p:grpSpPr>
        <p:sp>
          <p:nvSpPr>
            <p:cNvPr id="57" name="Rectangle 56"/>
            <p:cNvSpPr/>
            <p:nvPr/>
          </p:nvSpPr>
          <p:spPr>
            <a:xfrm>
              <a:off x="8472891" y="5603557"/>
              <a:ext cx="2970001" cy="707886"/>
            </a:xfrm>
            <a:prstGeom prst="rect">
              <a:avLst/>
            </a:prstGeom>
          </p:spPr>
          <p:txBody>
            <a:bodyPr wrap="square">
              <a:spAutoFit/>
            </a:bodyPr>
            <a:lstStyle/>
            <a:p>
              <a:pPr algn="ctr"/>
              <a:r>
                <a:rPr lang="en-US" sz="4000" b="1" spc="150" dirty="0">
                  <a:solidFill>
                    <a:srgbClr val="EDEDED"/>
                  </a:solidFill>
                  <a:latin typeface="Bahnschrift" panose="020B0502040204020203" pitchFamily="34" charset="0"/>
                </a:rPr>
                <a:t>12 papers</a:t>
              </a:r>
              <a:endParaRPr lang="en-US" sz="1600" b="1" spc="150" dirty="0">
                <a:solidFill>
                  <a:srgbClr val="EDEDED"/>
                </a:solidFill>
                <a:latin typeface="Franklin Gothic Book" panose="020B0503020102020204" pitchFamily="34" charset="0"/>
              </a:endParaRPr>
            </a:p>
          </p:txBody>
        </p:sp>
        <p:sp>
          <p:nvSpPr>
            <p:cNvPr id="58" name="Rectangle 57"/>
            <p:cNvSpPr/>
            <p:nvPr/>
          </p:nvSpPr>
          <p:spPr>
            <a:xfrm>
              <a:off x="8287299" y="6261041"/>
              <a:ext cx="3442448" cy="338554"/>
            </a:xfrm>
            <a:prstGeom prst="rect">
              <a:avLst/>
            </a:prstGeom>
          </p:spPr>
          <p:txBody>
            <a:bodyPr wrap="square">
              <a:spAutoFit/>
            </a:bodyPr>
            <a:lstStyle/>
            <a:p>
              <a:pPr algn="ctr"/>
              <a:r>
                <a:rPr lang="en-US" sz="1600" spc="150" dirty="0">
                  <a:solidFill>
                    <a:srgbClr val="EDEDED"/>
                  </a:solidFill>
                </a:rPr>
                <a:t>published in 10 journals</a:t>
              </a:r>
            </a:p>
          </p:txBody>
        </p:sp>
        <p:pic>
          <p:nvPicPr>
            <p:cNvPr id="59" name="Picture 58"/>
            <p:cNvPicPr/>
            <p:nvPr/>
          </p:nvPicPr>
          <p:blipFill>
            <a:blip r:embed="rId5">
              <a:lum bright="70000" contrast="-70000"/>
              <a:extLst>
                <a:ext uri="{28A0092B-C50C-407E-A947-70E740481C1C}">
                  <a14:useLocalDpi xmlns:a14="http://schemas.microsoft.com/office/drawing/2010/main"/>
                </a:ext>
              </a:extLst>
            </a:blip>
            <a:srcRect l="73815" t="52480" r="7278" b="20683"/>
            <a:stretch>
              <a:fillRect/>
            </a:stretch>
          </p:blipFill>
          <p:spPr>
            <a:xfrm>
              <a:off x="11196373" y="5726450"/>
              <a:ext cx="719278" cy="715368"/>
            </a:xfrm>
            <a:prstGeom prst="rect">
              <a:avLst/>
            </a:prstGeom>
          </p:spPr>
        </p:pic>
      </p:grpSp>
      <p:grpSp>
        <p:nvGrpSpPr>
          <p:cNvPr id="61" name="Group 60"/>
          <p:cNvGrpSpPr/>
          <p:nvPr/>
        </p:nvGrpSpPr>
        <p:grpSpPr>
          <a:xfrm>
            <a:off x="1843814" y="5640794"/>
            <a:ext cx="2161525" cy="1019719"/>
            <a:chOff x="1871807" y="5640794"/>
            <a:chExt cx="2161525" cy="1019719"/>
          </a:xfrm>
        </p:grpSpPr>
        <p:grpSp>
          <p:nvGrpSpPr>
            <p:cNvPr id="50" name="Group 49"/>
            <p:cNvGrpSpPr/>
            <p:nvPr/>
          </p:nvGrpSpPr>
          <p:grpSpPr>
            <a:xfrm>
              <a:off x="1871807" y="5640794"/>
              <a:ext cx="2161525" cy="983546"/>
              <a:chOff x="5270188" y="1473954"/>
              <a:chExt cx="2161525" cy="983546"/>
            </a:xfrm>
          </p:grpSpPr>
          <p:sp>
            <p:nvSpPr>
              <p:cNvPr id="51" name="Rectangle 50"/>
              <p:cNvSpPr/>
              <p:nvPr/>
            </p:nvSpPr>
            <p:spPr>
              <a:xfrm>
                <a:off x="5270188" y="1473954"/>
                <a:ext cx="1685462" cy="707886"/>
              </a:xfrm>
              <a:prstGeom prst="rect">
                <a:avLst/>
              </a:prstGeom>
            </p:spPr>
            <p:txBody>
              <a:bodyPr wrap="square">
                <a:spAutoFit/>
              </a:bodyPr>
              <a:lstStyle/>
              <a:p>
                <a:pPr algn="ctr"/>
                <a:r>
                  <a:rPr lang="en-US" sz="4000" b="1" spc="150" dirty="0">
                    <a:solidFill>
                      <a:srgbClr val="EDEDED"/>
                    </a:solidFill>
                    <a:latin typeface="Bahnschrift" panose="020B0502040204020203" pitchFamily="34" charset="0"/>
                  </a:rPr>
                  <a:t>&gt;2500</a:t>
                </a:r>
                <a:r>
                  <a:rPr lang="en-US" sz="4000" b="1" spc="150" dirty="0">
                    <a:solidFill>
                      <a:srgbClr val="EDEDED"/>
                    </a:solidFill>
                    <a:latin typeface="Franklin Gothic Book" panose="020B0503020102020204" pitchFamily="34" charset="0"/>
                  </a:rPr>
                  <a:t> </a:t>
                </a:r>
              </a:p>
            </p:txBody>
          </p:sp>
          <p:pic>
            <p:nvPicPr>
              <p:cNvPr id="52" name="Picture 51"/>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12327" y="1514658"/>
                <a:ext cx="619386" cy="942842"/>
              </a:xfrm>
              <a:prstGeom prst="rect">
                <a:avLst/>
              </a:prstGeom>
            </p:spPr>
          </p:pic>
        </p:grpSp>
        <p:sp>
          <p:nvSpPr>
            <p:cNvPr id="6" name="Rectangle 5"/>
            <p:cNvSpPr/>
            <p:nvPr/>
          </p:nvSpPr>
          <p:spPr>
            <a:xfrm>
              <a:off x="1887632" y="6321959"/>
              <a:ext cx="1638589" cy="338554"/>
            </a:xfrm>
            <a:prstGeom prst="rect">
              <a:avLst/>
            </a:prstGeom>
          </p:spPr>
          <p:txBody>
            <a:bodyPr wrap="none">
              <a:spAutoFit/>
            </a:bodyPr>
            <a:lstStyle/>
            <a:p>
              <a:pPr algn="ctr"/>
              <a:r>
                <a:rPr lang="en-US" sz="1600" spc="150" dirty="0">
                  <a:solidFill>
                    <a:srgbClr val="EDEDED"/>
                  </a:solidFill>
                  <a:latin typeface="Calibri" panose="020F0502020204030204" pitchFamily="34" charset="0"/>
                  <a:cs typeface="Calibri" panose="020F0502020204030204" pitchFamily="34" charset="0"/>
                </a:rPr>
                <a:t>blood samples</a:t>
              </a:r>
              <a:endParaRPr lang="en-CA" sz="1600" dirty="0">
                <a:solidFill>
                  <a:srgbClr val="EDEDED"/>
                </a:solidFill>
                <a:latin typeface="Calibri" panose="020F0502020204030204" pitchFamily="34" charset="0"/>
                <a:cs typeface="Calibri" panose="020F0502020204030204" pitchFamily="34" charset="0"/>
              </a:endParaRPr>
            </a:p>
          </p:txBody>
        </p:sp>
      </p:grpSp>
      <p:grpSp>
        <p:nvGrpSpPr>
          <p:cNvPr id="60" name="Group 59"/>
          <p:cNvGrpSpPr/>
          <p:nvPr/>
        </p:nvGrpSpPr>
        <p:grpSpPr>
          <a:xfrm>
            <a:off x="-30997" y="5633936"/>
            <a:ext cx="1870249" cy="1033681"/>
            <a:chOff x="-3004" y="5633936"/>
            <a:chExt cx="1870249" cy="1033681"/>
          </a:xfrm>
        </p:grpSpPr>
        <p:grpSp>
          <p:nvGrpSpPr>
            <p:cNvPr id="53" name="Group 52"/>
            <p:cNvGrpSpPr/>
            <p:nvPr/>
          </p:nvGrpSpPr>
          <p:grpSpPr>
            <a:xfrm>
              <a:off x="-3004" y="5633936"/>
              <a:ext cx="1870249" cy="908812"/>
              <a:chOff x="2827951" y="1402353"/>
              <a:chExt cx="1870249" cy="908812"/>
            </a:xfrm>
          </p:grpSpPr>
          <p:sp>
            <p:nvSpPr>
              <p:cNvPr id="54" name="Rectangle 53"/>
              <p:cNvSpPr/>
              <p:nvPr/>
            </p:nvSpPr>
            <p:spPr>
              <a:xfrm>
                <a:off x="2827951" y="1402353"/>
                <a:ext cx="1410186" cy="707886"/>
              </a:xfrm>
              <a:prstGeom prst="rect">
                <a:avLst/>
              </a:prstGeom>
            </p:spPr>
            <p:txBody>
              <a:bodyPr wrap="square">
                <a:spAutoFit/>
              </a:bodyPr>
              <a:lstStyle/>
              <a:p>
                <a:pPr algn="ctr"/>
                <a:r>
                  <a:rPr lang="en-US" sz="4000" b="1" spc="150" dirty="0">
                    <a:solidFill>
                      <a:srgbClr val="EDEDED"/>
                    </a:solidFill>
                    <a:latin typeface="Bahnschrift" panose="020B0502040204020203" pitchFamily="34" charset="0"/>
                  </a:rPr>
                  <a:t>188</a:t>
                </a:r>
                <a:r>
                  <a:rPr lang="en-US" sz="1000" b="1" spc="150" dirty="0">
                    <a:solidFill>
                      <a:srgbClr val="EDEDED"/>
                    </a:solidFill>
                    <a:latin typeface="Franklin Gothic Book" panose="020B0503020102020204" pitchFamily="34" charset="0"/>
                  </a:rPr>
                  <a:t> </a:t>
                </a:r>
              </a:p>
            </p:txBody>
          </p:sp>
          <p:pic>
            <p:nvPicPr>
              <p:cNvPr id="55" name="Picture 54"/>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08284" y="1474218"/>
                <a:ext cx="689916" cy="836947"/>
              </a:xfrm>
              <a:prstGeom prst="rect">
                <a:avLst/>
              </a:prstGeom>
            </p:spPr>
          </p:pic>
        </p:grpSp>
        <p:sp>
          <p:nvSpPr>
            <p:cNvPr id="11" name="Rectangle 10"/>
            <p:cNvSpPr/>
            <p:nvPr/>
          </p:nvSpPr>
          <p:spPr>
            <a:xfrm>
              <a:off x="193631" y="6329063"/>
              <a:ext cx="1017202" cy="338554"/>
            </a:xfrm>
            <a:prstGeom prst="rect">
              <a:avLst/>
            </a:prstGeom>
          </p:spPr>
          <p:txBody>
            <a:bodyPr wrap="none">
              <a:spAutoFit/>
            </a:bodyPr>
            <a:lstStyle/>
            <a:p>
              <a:pPr algn="ctr"/>
              <a:r>
                <a:rPr lang="en-US" sz="1600" spc="150" dirty="0">
                  <a:solidFill>
                    <a:srgbClr val="EDEDED"/>
                  </a:solidFill>
                  <a:latin typeface="Calibri" panose="020F0502020204030204" pitchFamily="34" charset="0"/>
                  <a:cs typeface="Calibri" panose="020F0502020204030204" pitchFamily="34" charset="0"/>
                </a:rPr>
                <a:t>biopsies</a:t>
              </a:r>
              <a:endParaRPr lang="en-CA" sz="1600" dirty="0">
                <a:solidFill>
                  <a:srgbClr val="EDEDED"/>
                </a:solidFill>
                <a:latin typeface="Calibri" panose="020F0502020204030204" pitchFamily="34" charset="0"/>
                <a:cs typeface="Calibri" panose="020F0502020204030204" pitchFamily="34" charset="0"/>
              </a:endParaRPr>
            </a:p>
          </p:txBody>
        </p:sp>
      </p:grpSp>
      <p:sp>
        <p:nvSpPr>
          <p:cNvPr id="41" name="Title 1">
            <a:extLst>
              <a:ext uri="{FF2B5EF4-FFF2-40B4-BE49-F238E27FC236}">
                <a16:creationId xmlns:a16="http://schemas.microsoft.com/office/drawing/2014/main" id="{FEE4886E-32D2-44A3-B17A-4F5369BF8DA4}"/>
              </a:ext>
            </a:extLst>
          </p:cNvPr>
          <p:cNvSpPr txBox="1">
            <a:spLocks/>
          </p:cNvSpPr>
          <p:nvPr/>
        </p:nvSpPr>
        <p:spPr>
          <a:xfrm>
            <a:off x="313062" y="188688"/>
            <a:ext cx="5022388"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pc="150" dirty="0">
                <a:solidFill>
                  <a:srgbClr val="12263A"/>
                </a:solidFill>
                <a:latin typeface="Franklin Gothic Book" panose="020B0503020102020204" pitchFamily="34" charset="0"/>
              </a:rPr>
              <a:t>THE</a:t>
            </a:r>
            <a:r>
              <a:rPr lang="en-CA" b="1" spc="150" dirty="0">
                <a:solidFill>
                  <a:srgbClr val="576E66"/>
                </a:solidFill>
                <a:latin typeface="Franklin Gothic Book" panose="020B0503020102020204" pitchFamily="34" charset="0"/>
              </a:rPr>
              <a:t> INSPIRE </a:t>
            </a:r>
            <a:r>
              <a:rPr lang="en-CA" spc="150" dirty="0">
                <a:solidFill>
                  <a:srgbClr val="12263A"/>
                </a:solidFill>
                <a:latin typeface="Franklin Gothic Book" panose="020B0503020102020204" pitchFamily="34" charset="0"/>
              </a:rPr>
              <a:t>TRIAL</a:t>
            </a:r>
          </a:p>
        </p:txBody>
      </p:sp>
    </p:spTree>
    <p:extLst>
      <p:ext uri="{BB962C8B-B14F-4D97-AF65-F5344CB8AC3E}">
        <p14:creationId xmlns:p14="http://schemas.microsoft.com/office/powerpoint/2010/main" val="40447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631648"/>
            <a:ext cx="12192000" cy="1325563"/>
          </a:xfrm>
        </p:spPr>
        <p:txBody>
          <a:bodyPr/>
          <a:lstStyle/>
          <a:p>
            <a:pPr algn="ctr"/>
            <a:r>
              <a:rPr lang="en-US" b="1" dirty="0">
                <a:solidFill>
                  <a:srgbClr val="576E66"/>
                </a:solidFill>
                <a:latin typeface="Franklin Gothic Book" panose="020B0503020102020204" pitchFamily="34" charset="0"/>
              </a:rPr>
              <a:t>12</a:t>
            </a:r>
            <a:r>
              <a:rPr lang="en-US" b="1" dirty="0">
                <a:latin typeface="Franklin Gothic Book" panose="020B0503020102020204" pitchFamily="34" charset="0"/>
              </a:rPr>
              <a:t> </a:t>
            </a:r>
            <a:r>
              <a:rPr lang="en-US" dirty="0">
                <a:solidFill>
                  <a:srgbClr val="12263A"/>
                </a:solidFill>
                <a:latin typeface="Franklin Gothic Book" panose="020B0503020102020204" pitchFamily="34" charset="0"/>
              </a:rPr>
              <a:t>papers published i</a:t>
            </a:r>
            <a:r>
              <a:rPr lang="en-US" dirty="0">
                <a:latin typeface="Franklin Gothic Book" panose="020B0503020102020204" pitchFamily="34" charset="0"/>
              </a:rPr>
              <a:t>n </a:t>
            </a:r>
            <a:r>
              <a:rPr lang="en-US" b="1" dirty="0">
                <a:solidFill>
                  <a:srgbClr val="576E66"/>
                </a:solidFill>
                <a:latin typeface="Franklin Gothic Book" panose="020B0503020102020204" pitchFamily="34" charset="0"/>
              </a:rPr>
              <a:t>10</a:t>
            </a:r>
            <a:r>
              <a:rPr lang="en-US" b="1" dirty="0">
                <a:latin typeface="Franklin Gothic Book" panose="020B0503020102020204" pitchFamily="34" charset="0"/>
              </a:rPr>
              <a:t> </a:t>
            </a:r>
            <a:r>
              <a:rPr lang="en-US" dirty="0">
                <a:latin typeface="Franklin Gothic Book" panose="020B0503020102020204" pitchFamily="34" charset="0"/>
              </a:rPr>
              <a:t>journals</a:t>
            </a:r>
            <a:endParaRPr lang="en-CA" dirty="0">
              <a:latin typeface="Franklin Gothic Book" panose="020B0503020102020204" pitchFamily="34" charset="0"/>
            </a:endParaRPr>
          </a:p>
        </p:txBody>
      </p:sp>
      <p:grpSp>
        <p:nvGrpSpPr>
          <p:cNvPr id="11" name="Group 10">
            <a:extLst>
              <a:ext uri="{FF2B5EF4-FFF2-40B4-BE49-F238E27FC236}">
                <a16:creationId xmlns:a16="http://schemas.microsoft.com/office/drawing/2014/main" id="{CC47424C-9FC6-42AD-9711-0C48C74EA6BB}"/>
              </a:ext>
            </a:extLst>
          </p:cNvPr>
          <p:cNvGrpSpPr/>
          <p:nvPr/>
        </p:nvGrpSpPr>
        <p:grpSpPr>
          <a:xfrm>
            <a:off x="8697511" y="3646757"/>
            <a:ext cx="1566000" cy="2077200"/>
            <a:chOff x="9518566" y="3938400"/>
            <a:chExt cx="1566000" cy="2077200"/>
          </a:xfrm>
        </p:grpSpPr>
        <p:sp>
          <p:nvSpPr>
            <p:cNvPr id="9" name="Rectangle 8"/>
            <p:cNvSpPr/>
            <p:nvPr/>
          </p:nvSpPr>
          <p:spPr>
            <a:xfrm>
              <a:off x="9518566" y="3938400"/>
              <a:ext cx="1566000" cy="2077200"/>
            </a:xfrm>
            <a:prstGeom prst="rect">
              <a:avLst/>
            </a:prstGeom>
            <a:solidFill>
              <a:srgbClr val="F2E2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Journal for ImmunoTherapy of Cancer on X: &quot;The Journal for ImmunoTherapy of  Cancer (#JITC) increased its Impact Factor today to 9.913! Congratulations  and THANK YOU to the editors, reviewers, authors and read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0930" y="4730242"/>
              <a:ext cx="1321272" cy="38460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JNCI Cancer Spectrum | Oxford Academic"/>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076" y="3646891"/>
            <a:ext cx="1566000" cy="2075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1297" r="1313"/>
          <a:stretch/>
        </p:blipFill>
        <p:spPr>
          <a:xfrm>
            <a:off x="3635911" y="3646757"/>
            <a:ext cx="1567543" cy="2075995"/>
          </a:xfrm>
          <a:prstGeom prst="rect">
            <a:avLst/>
          </a:prstGeom>
          <a:ln>
            <a:solidFill>
              <a:schemeClr val="tx1"/>
            </a:solidFill>
          </a:ln>
        </p:spPr>
      </p:pic>
      <p:grpSp>
        <p:nvGrpSpPr>
          <p:cNvPr id="10" name="Group 9">
            <a:extLst>
              <a:ext uri="{FF2B5EF4-FFF2-40B4-BE49-F238E27FC236}">
                <a16:creationId xmlns:a16="http://schemas.microsoft.com/office/drawing/2014/main" id="{D0684892-42AE-44EB-A47B-41C8547030AE}"/>
              </a:ext>
            </a:extLst>
          </p:cNvPr>
          <p:cNvGrpSpPr/>
          <p:nvPr/>
        </p:nvGrpSpPr>
        <p:grpSpPr>
          <a:xfrm>
            <a:off x="5313511" y="3646757"/>
            <a:ext cx="1566000" cy="2077200"/>
            <a:chOff x="4288349" y="3949425"/>
            <a:chExt cx="1566000" cy="2077200"/>
          </a:xfrm>
        </p:grpSpPr>
        <p:sp>
          <p:nvSpPr>
            <p:cNvPr id="25" name="Rectangle 24"/>
            <p:cNvSpPr/>
            <p:nvPr/>
          </p:nvSpPr>
          <p:spPr>
            <a:xfrm>
              <a:off x="4288349" y="3949425"/>
              <a:ext cx="1566000" cy="2077200"/>
            </a:xfrm>
            <a:prstGeom prst="rect">
              <a:avLst/>
            </a:prstGeom>
            <a:solidFill>
              <a:srgbClr val="DAE2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10" descr="New Content Ite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0452" y="4741267"/>
              <a:ext cx="1255448" cy="48951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Volume 1 Issu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9076" y="1480731"/>
            <a:ext cx="1565014" cy="207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Volume 23 Issu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205" y="1478156"/>
            <a:ext cx="1564106" cy="20759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Nature Communications"/>
          <p:cNvPicPr>
            <a:picLocks noChangeAspect="1" noChangeArrowheads="1"/>
          </p:cNvPicPr>
          <p:nvPr/>
        </p:nvPicPr>
        <p:blipFill rotWithShape="1">
          <a:blip r:embed="rId8">
            <a:extLst>
              <a:ext uri="{28A0092B-C50C-407E-A947-70E740481C1C}">
                <a14:useLocalDpi xmlns:a14="http://schemas.microsoft.com/office/drawing/2010/main" val="0"/>
              </a:ext>
            </a:extLst>
          </a:blip>
          <a:srcRect t="4352" b="4832"/>
          <a:stretch/>
        </p:blipFill>
        <p:spPr bwMode="auto">
          <a:xfrm>
            <a:off x="6995886" y="1479557"/>
            <a:ext cx="1601090" cy="207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Issue 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4873" y="1479557"/>
            <a:ext cx="1562254" cy="2075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77C73CD-D328-47F7-B4AB-9CC95BCD39FB}"/>
              </a:ext>
            </a:extLst>
          </p:cNvPr>
          <p:cNvGrpSpPr/>
          <p:nvPr/>
        </p:nvGrpSpPr>
        <p:grpSpPr>
          <a:xfrm>
            <a:off x="6994711" y="3646757"/>
            <a:ext cx="1602000" cy="2077200"/>
            <a:chOff x="7780070" y="3938400"/>
            <a:chExt cx="1566000" cy="2077200"/>
          </a:xfrm>
        </p:grpSpPr>
        <p:sp>
          <p:nvSpPr>
            <p:cNvPr id="13" name="Rectangle 12"/>
            <p:cNvSpPr/>
            <p:nvPr/>
          </p:nvSpPr>
          <p:spPr>
            <a:xfrm>
              <a:off x="7780070" y="3938400"/>
              <a:ext cx="1566000" cy="2077200"/>
            </a:xfrm>
            <a:prstGeom prst="rect">
              <a:avLst/>
            </a:prstGeom>
            <a:solidFill>
              <a:srgbClr val="BDCB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undefine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4607" y="4818563"/>
              <a:ext cx="823271" cy="20796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21E61D9D-5546-4534-8B14-D7FDFB2EE477}"/>
              </a:ext>
            </a:extLst>
          </p:cNvPr>
          <p:cNvPicPr>
            <a:picLocks/>
          </p:cNvPicPr>
          <p:nvPr/>
        </p:nvPicPr>
        <p:blipFill rotWithShape="1">
          <a:blip r:embed="rId11"/>
          <a:srcRect r="1575"/>
          <a:stretch/>
        </p:blipFill>
        <p:spPr>
          <a:xfrm>
            <a:off x="8697073" y="1479557"/>
            <a:ext cx="1566000" cy="2077200"/>
          </a:xfrm>
          <a:prstGeom prst="rect">
            <a:avLst/>
          </a:prstGeom>
          <a:ln w="12700">
            <a:solidFill>
              <a:schemeClr val="tx1"/>
            </a:solidFill>
          </a:ln>
        </p:spPr>
      </p:pic>
      <p:sp>
        <p:nvSpPr>
          <p:cNvPr id="21" name="TextBox 20">
            <a:extLst>
              <a:ext uri="{FF2B5EF4-FFF2-40B4-BE49-F238E27FC236}">
                <a16:creationId xmlns:a16="http://schemas.microsoft.com/office/drawing/2014/main" id="{EBD2A8C5-E93C-401E-A29D-867F9B42BCE6}"/>
              </a:ext>
            </a:extLst>
          </p:cNvPr>
          <p:cNvSpPr txBox="1"/>
          <p:nvPr/>
        </p:nvSpPr>
        <p:spPr>
          <a:xfrm>
            <a:off x="305394" y="605437"/>
            <a:ext cx="9274142" cy="646331"/>
          </a:xfrm>
          <a:prstGeom prst="rect">
            <a:avLst/>
          </a:prstGeom>
          <a:noFill/>
        </p:spPr>
        <p:txBody>
          <a:bodyPr wrap="none" rtlCol="0">
            <a:spAutoFit/>
          </a:bodyPr>
          <a:lstStyle/>
          <a:p>
            <a:endParaRPr lang="en-US" spc="50" dirty="0"/>
          </a:p>
          <a:p>
            <a:r>
              <a:rPr lang="en-US" b="1" spc="50" dirty="0" err="1">
                <a:solidFill>
                  <a:srgbClr val="576E66"/>
                </a:solidFill>
              </a:rPr>
              <a:t>IN</a:t>
            </a:r>
            <a:r>
              <a:rPr lang="en-US" spc="50" dirty="0" err="1">
                <a:solidFill>
                  <a:schemeClr val="tx1">
                    <a:lumMod val="75000"/>
                    <a:lumOff val="25000"/>
                  </a:schemeClr>
                </a:solidFill>
              </a:rPr>
              <a:t>vestigator</a:t>
            </a:r>
            <a:r>
              <a:rPr lang="en-US" spc="50" dirty="0">
                <a:solidFill>
                  <a:schemeClr val="tx1">
                    <a:lumMod val="75000"/>
                    <a:lumOff val="25000"/>
                  </a:schemeClr>
                </a:solidFill>
              </a:rPr>
              <a:t>-initiated Phase II </a:t>
            </a:r>
            <a:r>
              <a:rPr lang="en-US" b="1" spc="50" dirty="0">
                <a:solidFill>
                  <a:srgbClr val="576E66"/>
                </a:solidFill>
              </a:rPr>
              <a:t>S</a:t>
            </a:r>
            <a:r>
              <a:rPr lang="en-US" spc="50" dirty="0">
                <a:solidFill>
                  <a:schemeClr val="tx1">
                    <a:lumMod val="75000"/>
                    <a:lumOff val="25000"/>
                  </a:schemeClr>
                </a:solidFill>
              </a:rPr>
              <a:t>tudy of </a:t>
            </a:r>
            <a:r>
              <a:rPr lang="en-US" b="1" spc="50" dirty="0">
                <a:solidFill>
                  <a:srgbClr val="576E66"/>
                </a:solidFill>
              </a:rPr>
              <a:t>P</a:t>
            </a:r>
            <a:r>
              <a:rPr lang="en-US" spc="50" dirty="0">
                <a:solidFill>
                  <a:schemeClr val="tx1">
                    <a:lumMod val="75000"/>
                    <a:lumOff val="25000"/>
                  </a:schemeClr>
                </a:solidFill>
              </a:rPr>
              <a:t>embrolizumab</a:t>
            </a:r>
            <a:r>
              <a:rPr lang="en-US" spc="50" dirty="0"/>
              <a:t> </a:t>
            </a:r>
            <a:r>
              <a:rPr lang="en-US" b="1" spc="50" dirty="0">
                <a:solidFill>
                  <a:srgbClr val="576E66"/>
                </a:solidFill>
              </a:rPr>
              <a:t>I</a:t>
            </a:r>
            <a:r>
              <a:rPr lang="en-US" spc="50" dirty="0">
                <a:solidFill>
                  <a:schemeClr val="tx1">
                    <a:lumMod val="75000"/>
                    <a:lumOff val="25000"/>
                  </a:schemeClr>
                </a:solidFill>
              </a:rPr>
              <a:t>mmunological</a:t>
            </a:r>
            <a:r>
              <a:rPr lang="en-US" spc="50" dirty="0"/>
              <a:t> </a:t>
            </a:r>
            <a:r>
              <a:rPr lang="en-US" b="1" spc="50" dirty="0">
                <a:solidFill>
                  <a:srgbClr val="576E66"/>
                </a:solidFill>
              </a:rPr>
              <a:t>R</a:t>
            </a:r>
            <a:r>
              <a:rPr lang="en-US" spc="50" dirty="0">
                <a:solidFill>
                  <a:schemeClr val="tx1">
                    <a:lumMod val="75000"/>
                    <a:lumOff val="25000"/>
                  </a:schemeClr>
                </a:solidFill>
              </a:rPr>
              <a:t>esponse</a:t>
            </a:r>
            <a:r>
              <a:rPr lang="en-US" spc="50" dirty="0"/>
              <a:t> </a:t>
            </a:r>
            <a:r>
              <a:rPr lang="en-US" b="1" spc="50" dirty="0">
                <a:solidFill>
                  <a:srgbClr val="576E66"/>
                </a:solidFill>
              </a:rPr>
              <a:t>E</a:t>
            </a:r>
            <a:r>
              <a:rPr lang="en-US" spc="50" dirty="0">
                <a:solidFill>
                  <a:schemeClr val="tx1">
                    <a:lumMod val="75000"/>
                    <a:lumOff val="25000"/>
                  </a:schemeClr>
                </a:solidFill>
              </a:rPr>
              <a:t>valuation</a:t>
            </a:r>
            <a:endParaRPr lang="en-CA" dirty="0">
              <a:solidFill>
                <a:schemeClr val="tx1">
                  <a:lumMod val="75000"/>
                  <a:lumOff val="25000"/>
                </a:schemeClr>
              </a:solidFill>
            </a:endParaRPr>
          </a:p>
        </p:txBody>
      </p:sp>
      <p:sp>
        <p:nvSpPr>
          <p:cNvPr id="22" name="Rectangle 21">
            <a:extLst>
              <a:ext uri="{FF2B5EF4-FFF2-40B4-BE49-F238E27FC236}">
                <a16:creationId xmlns:a16="http://schemas.microsoft.com/office/drawing/2014/main" id="{30A103A5-A85E-4AAD-A4A9-5788777075BC}"/>
              </a:ext>
            </a:extLst>
          </p:cNvPr>
          <p:cNvSpPr/>
          <p:nvPr/>
        </p:nvSpPr>
        <p:spPr>
          <a:xfrm>
            <a:off x="5247795" y="516559"/>
            <a:ext cx="1509901" cy="369332"/>
          </a:xfrm>
          <a:prstGeom prst="rect">
            <a:avLst/>
          </a:prstGeom>
        </p:spPr>
        <p:txBody>
          <a:bodyPr wrap="none">
            <a:spAutoFit/>
          </a:bodyPr>
          <a:lstStyle/>
          <a:p>
            <a:pPr algn="ctr"/>
            <a:r>
              <a:rPr lang="en-CA" b="1" dirty="0">
                <a:solidFill>
                  <a:srgbClr val="B9B9B9"/>
                </a:solidFill>
              </a:rPr>
              <a:t>NCT02644369</a:t>
            </a:r>
          </a:p>
        </p:txBody>
      </p:sp>
      <p:sp>
        <p:nvSpPr>
          <p:cNvPr id="23" name="Title 1">
            <a:extLst>
              <a:ext uri="{FF2B5EF4-FFF2-40B4-BE49-F238E27FC236}">
                <a16:creationId xmlns:a16="http://schemas.microsoft.com/office/drawing/2014/main" id="{9FA2C0EB-4C82-4071-A773-73AF6A0B30E1}"/>
              </a:ext>
            </a:extLst>
          </p:cNvPr>
          <p:cNvSpPr txBox="1">
            <a:spLocks/>
          </p:cNvSpPr>
          <p:nvPr/>
        </p:nvSpPr>
        <p:spPr>
          <a:xfrm>
            <a:off x="302765" y="-3390"/>
            <a:ext cx="6978874" cy="126378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pc="150" dirty="0">
                <a:solidFill>
                  <a:srgbClr val="12263A"/>
                </a:solidFill>
                <a:latin typeface="Franklin Gothic Book" panose="020B0503020102020204" pitchFamily="34" charset="0"/>
              </a:rPr>
              <a:t>THE</a:t>
            </a:r>
            <a:r>
              <a:rPr lang="en-CA" b="1" spc="150" dirty="0">
                <a:solidFill>
                  <a:srgbClr val="576E66"/>
                </a:solidFill>
                <a:latin typeface="Franklin Gothic Book" panose="020B0503020102020204" pitchFamily="34" charset="0"/>
              </a:rPr>
              <a:t> INSPIRE </a:t>
            </a:r>
            <a:r>
              <a:rPr lang="en-CA" spc="150" dirty="0">
                <a:solidFill>
                  <a:srgbClr val="12263A"/>
                </a:solidFill>
                <a:latin typeface="Franklin Gothic Book" panose="020B0503020102020204" pitchFamily="34" charset="0"/>
              </a:rPr>
              <a:t>TRIAL</a:t>
            </a:r>
          </a:p>
        </p:txBody>
      </p:sp>
    </p:spTree>
    <p:extLst>
      <p:ext uri="{BB962C8B-B14F-4D97-AF65-F5344CB8AC3E}">
        <p14:creationId xmlns:p14="http://schemas.microsoft.com/office/powerpoint/2010/main" val="1382999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225073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ChangeAspect="1"/>
          </p:cNvPicPr>
          <p:nvPr/>
        </p:nvPicPr>
        <p:blipFill rotWithShape="1">
          <a:blip r:embed="rId2"/>
          <a:srcRect b="62302"/>
          <a:stretch/>
        </p:blipFill>
        <p:spPr>
          <a:xfrm>
            <a:off x="1639696" y="5381007"/>
            <a:ext cx="3296201" cy="814334"/>
          </a:xfrm>
          <a:prstGeom prst="rect">
            <a:avLst/>
          </a:prstGeom>
        </p:spPr>
      </p:pic>
      <p:sp>
        <p:nvSpPr>
          <p:cNvPr id="9" name="Oval 8"/>
          <p:cNvSpPr/>
          <p:nvPr/>
        </p:nvSpPr>
        <p:spPr>
          <a:xfrm>
            <a:off x="7235183" y="404027"/>
            <a:ext cx="923925" cy="923925"/>
          </a:xfrm>
          <a:prstGeom prst="ellipse">
            <a:avLst/>
          </a:prstGeom>
          <a:blipFill>
            <a:blip r:embed="rId3">
              <a:extLst>
                <a:ext uri="{28A0092B-C50C-407E-A947-70E740481C1C}">
                  <a14:useLocalDpi xmlns:a14="http://schemas.microsoft.com/office/drawing/2010/main"/>
                </a:ext>
              </a:extLst>
            </a:blip>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778867" y="1453294"/>
            <a:ext cx="1714500" cy="461665"/>
          </a:xfrm>
          <a:prstGeom prst="rect">
            <a:avLst/>
          </a:prstGeom>
        </p:spPr>
        <p:txBody>
          <a:bodyPr wrap="square">
            <a:spAutoFit/>
          </a:bodyPr>
          <a:lstStyle/>
          <a:p>
            <a:pPr algn="ctr"/>
            <a:r>
              <a:rPr lang="en-CA" sz="1200" b="1" dirty="0">
                <a:solidFill>
                  <a:srgbClr val="7E2E64"/>
                </a:solidFill>
              </a:rPr>
              <a:t>Dr. Scott Bratman</a:t>
            </a:r>
          </a:p>
          <a:p>
            <a:pPr algn="ctr"/>
            <a:r>
              <a:rPr lang="en-CA" sz="1200" dirty="0">
                <a:solidFill>
                  <a:schemeClr val="tx1">
                    <a:lumMod val="65000"/>
                    <a:lumOff val="35000"/>
                  </a:schemeClr>
                </a:solidFill>
              </a:rPr>
              <a:t>Clinician Scientist</a:t>
            </a:r>
          </a:p>
        </p:txBody>
      </p:sp>
      <p:sp>
        <p:nvSpPr>
          <p:cNvPr id="11" name="Oval 10"/>
          <p:cNvSpPr/>
          <p:nvPr/>
        </p:nvSpPr>
        <p:spPr>
          <a:xfrm>
            <a:off x="8774640" y="402656"/>
            <a:ext cx="923925" cy="923925"/>
          </a:xfrm>
          <a:prstGeom prst="ellipse">
            <a:avLst/>
          </a:prstGeom>
          <a:blipFill dpi="0" rotWithShape="1">
            <a:blip r:embed="rId4" cstate="print">
              <a:extLst>
                <a:ext uri="{28A0092B-C50C-407E-A947-70E740481C1C}">
                  <a14:useLocalDpi xmlns:a14="http://schemas.microsoft.com/office/drawing/2010/main"/>
                </a:ext>
              </a:extLst>
            </a:blip>
            <a:srcRect/>
            <a:tile tx="-63500" ty="-63500" sx="85000" sy="85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323590" y="1453856"/>
            <a:ext cx="1858446" cy="461665"/>
          </a:xfrm>
          <a:prstGeom prst="rect">
            <a:avLst/>
          </a:prstGeom>
        </p:spPr>
        <p:txBody>
          <a:bodyPr wrap="square">
            <a:spAutoFit/>
          </a:bodyPr>
          <a:lstStyle/>
          <a:p>
            <a:pPr algn="ctr"/>
            <a:r>
              <a:rPr lang="en-CA" sz="1200" b="1" dirty="0">
                <a:solidFill>
                  <a:srgbClr val="7E2E64"/>
                </a:solidFill>
              </a:rPr>
              <a:t>Dr. Lillian Siu</a:t>
            </a:r>
          </a:p>
          <a:p>
            <a:pPr algn="ctr"/>
            <a:r>
              <a:rPr lang="en-CA" sz="1200" dirty="0">
                <a:solidFill>
                  <a:schemeClr val="tx1">
                    <a:lumMod val="65000"/>
                    <a:lumOff val="35000"/>
                  </a:schemeClr>
                </a:solidFill>
              </a:rPr>
              <a:t>Clinician Scientist</a:t>
            </a:r>
          </a:p>
        </p:txBody>
      </p:sp>
      <p:sp>
        <p:nvSpPr>
          <p:cNvPr id="13" name="Oval 12"/>
          <p:cNvSpPr/>
          <p:nvPr/>
        </p:nvSpPr>
        <p:spPr>
          <a:xfrm>
            <a:off x="10286536" y="402656"/>
            <a:ext cx="923925" cy="923925"/>
          </a:xfrm>
          <a:prstGeom prst="ellipse">
            <a:avLst/>
          </a:prstGeom>
          <a:blipFill dpi="0" rotWithShape="1">
            <a:blip r:embed="rId5"/>
            <a:srcRect/>
            <a:tile tx="-63500" ty="0" sx="50000" sy="50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9958099" y="1453856"/>
            <a:ext cx="1714500" cy="461665"/>
          </a:xfrm>
          <a:prstGeom prst="rect">
            <a:avLst/>
          </a:prstGeom>
        </p:spPr>
        <p:txBody>
          <a:bodyPr wrap="square">
            <a:spAutoFit/>
          </a:bodyPr>
          <a:lstStyle/>
          <a:p>
            <a:pPr algn="ctr"/>
            <a:r>
              <a:rPr lang="en-CA" sz="1200" b="1" dirty="0">
                <a:solidFill>
                  <a:srgbClr val="7E2E64"/>
                </a:solidFill>
              </a:rPr>
              <a:t>Dr. Trevor Pugh</a:t>
            </a:r>
          </a:p>
          <a:p>
            <a:pPr algn="ctr"/>
            <a:r>
              <a:rPr lang="en-CA" sz="1200" dirty="0">
                <a:solidFill>
                  <a:schemeClr val="tx1">
                    <a:lumMod val="65000"/>
                    <a:lumOff val="35000"/>
                  </a:schemeClr>
                </a:solidFill>
              </a:rPr>
              <a:t>Senior Scientist</a:t>
            </a:r>
          </a:p>
        </p:txBody>
      </p:sp>
      <p:sp>
        <p:nvSpPr>
          <p:cNvPr id="19" name="TextBox 18"/>
          <p:cNvSpPr txBox="1"/>
          <p:nvPr/>
        </p:nvSpPr>
        <p:spPr>
          <a:xfrm>
            <a:off x="529230" y="2460367"/>
            <a:ext cx="3096687"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RESEARCH QUESTIONS</a:t>
            </a:r>
          </a:p>
        </p:txBody>
      </p:sp>
      <p:grpSp>
        <p:nvGrpSpPr>
          <p:cNvPr id="20" name="Group 19"/>
          <p:cNvGrpSpPr/>
          <p:nvPr/>
        </p:nvGrpSpPr>
        <p:grpSpPr>
          <a:xfrm>
            <a:off x="529230" y="2966939"/>
            <a:ext cx="520125" cy="520125"/>
            <a:chOff x="7921707" y="926327"/>
            <a:chExt cx="706570" cy="706570"/>
          </a:xfrm>
        </p:grpSpPr>
        <p:sp>
          <p:nvSpPr>
            <p:cNvPr id="21" name="Oval 20"/>
            <p:cNvSpPr/>
            <p:nvPr/>
          </p:nvSpPr>
          <p:spPr>
            <a:xfrm>
              <a:off x="7921707" y="926327"/>
              <a:ext cx="706570" cy="706570"/>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descr="C:\Users\t33400uhn\Downloads\clipart1618851.png"/>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8016035" y="1078758"/>
              <a:ext cx="499355" cy="381428"/>
            </a:xfrm>
            <a:prstGeom prst="rect">
              <a:avLst/>
            </a:prstGeom>
            <a:noFill/>
            <a:ln>
              <a:noFill/>
            </a:ln>
          </p:spPr>
        </p:pic>
      </p:grpSp>
      <p:sp>
        <p:nvSpPr>
          <p:cNvPr id="23" name="TextBox 22"/>
          <p:cNvSpPr txBox="1"/>
          <p:nvPr/>
        </p:nvSpPr>
        <p:spPr>
          <a:xfrm>
            <a:off x="1175269" y="2963844"/>
            <a:ext cx="4488415" cy="523220"/>
          </a:xfrm>
          <a:prstGeom prst="rect">
            <a:avLst/>
          </a:prstGeom>
          <a:noFill/>
        </p:spPr>
        <p:txBody>
          <a:bodyPr wrap="square" rtlCol="0">
            <a:spAutoFit/>
          </a:bodyPr>
          <a:lstStyle/>
          <a:p>
            <a:r>
              <a:rPr lang="en-CA" sz="1400" dirty="0">
                <a:solidFill>
                  <a:srgbClr val="424C59"/>
                </a:solidFill>
              </a:rPr>
              <a:t>Can we use circulating tumor DNA (</a:t>
            </a:r>
            <a:r>
              <a:rPr lang="en-CA" sz="1400" dirty="0" err="1">
                <a:solidFill>
                  <a:srgbClr val="424C59"/>
                </a:solidFill>
              </a:rPr>
              <a:t>ctDNA</a:t>
            </a:r>
            <a:r>
              <a:rPr lang="en-CA" sz="1400" dirty="0">
                <a:solidFill>
                  <a:srgbClr val="424C59"/>
                </a:solidFill>
              </a:rPr>
              <a:t>) to predict who will do well and who will not on</a:t>
            </a:r>
            <a:r>
              <a:rPr lang="en-CA" sz="1400" b="1" dirty="0">
                <a:solidFill>
                  <a:srgbClr val="424C59"/>
                </a:solidFill>
              </a:rPr>
              <a:t> immunotherapy</a:t>
            </a:r>
            <a:r>
              <a:rPr lang="en-CA" sz="1400" dirty="0">
                <a:solidFill>
                  <a:srgbClr val="424C59"/>
                </a:solidFill>
              </a:rPr>
              <a:t>? </a:t>
            </a:r>
          </a:p>
        </p:txBody>
      </p:sp>
      <p:grpSp>
        <p:nvGrpSpPr>
          <p:cNvPr id="24" name="Group 23"/>
          <p:cNvGrpSpPr/>
          <p:nvPr/>
        </p:nvGrpSpPr>
        <p:grpSpPr>
          <a:xfrm>
            <a:off x="527355" y="3834770"/>
            <a:ext cx="522000" cy="522000"/>
            <a:chOff x="6029541" y="5763232"/>
            <a:chExt cx="706570" cy="706570"/>
          </a:xfrm>
        </p:grpSpPr>
        <p:sp>
          <p:nvSpPr>
            <p:cNvPr id="25" name="Oval 24"/>
            <p:cNvSpPr/>
            <p:nvPr/>
          </p:nvSpPr>
          <p:spPr>
            <a:xfrm>
              <a:off x="6029541" y="5763232"/>
              <a:ext cx="706570" cy="706570"/>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l="22526" r="20704"/>
            <a:stretch/>
          </p:blipFill>
          <p:spPr>
            <a:xfrm>
              <a:off x="6212320" y="5817385"/>
              <a:ext cx="367748" cy="629731"/>
            </a:xfrm>
            <a:prstGeom prst="rect">
              <a:avLst/>
            </a:prstGeom>
          </p:spPr>
        </p:pic>
      </p:grpSp>
      <p:sp>
        <p:nvSpPr>
          <p:cNvPr id="27" name="Rectangle 26"/>
          <p:cNvSpPr/>
          <p:nvPr/>
        </p:nvSpPr>
        <p:spPr>
          <a:xfrm>
            <a:off x="1164288" y="3834770"/>
            <a:ext cx="4499396" cy="523220"/>
          </a:xfrm>
          <a:prstGeom prst="rect">
            <a:avLst/>
          </a:prstGeom>
        </p:spPr>
        <p:txBody>
          <a:bodyPr wrap="square">
            <a:spAutoFit/>
          </a:bodyPr>
          <a:lstStyle/>
          <a:p>
            <a:pPr lvl="0"/>
            <a:r>
              <a:rPr lang="en-CA" sz="1400" dirty="0">
                <a:solidFill>
                  <a:srgbClr val="424C59"/>
                </a:solidFill>
              </a:rPr>
              <a:t>Can liquid biopsy complement CT scans to </a:t>
            </a:r>
            <a:r>
              <a:rPr lang="en-CA" sz="1400" b="1" dirty="0">
                <a:solidFill>
                  <a:srgbClr val="424C59"/>
                </a:solidFill>
              </a:rPr>
              <a:t>better predict patient outcomes </a:t>
            </a:r>
            <a:r>
              <a:rPr lang="en-CA" sz="1400" dirty="0">
                <a:solidFill>
                  <a:srgbClr val="424C59"/>
                </a:solidFill>
              </a:rPr>
              <a:t>on immunotherapy? </a:t>
            </a:r>
          </a:p>
        </p:txBody>
      </p:sp>
      <p:sp>
        <p:nvSpPr>
          <p:cNvPr id="29" name="Title 1"/>
          <p:cNvSpPr>
            <a:spLocks noGrp="1"/>
          </p:cNvSpPr>
          <p:nvPr>
            <p:ph type="title"/>
          </p:nvPr>
        </p:nvSpPr>
        <p:spPr>
          <a:xfrm>
            <a:off x="281084" y="462583"/>
            <a:ext cx="6069768" cy="1325563"/>
          </a:xfrm>
          <a:noFill/>
        </p:spPr>
        <p:txBody>
          <a:bodyPr>
            <a:noAutofit/>
          </a:bodyPr>
          <a:lstStyle/>
          <a:p>
            <a:r>
              <a:rPr lang="en-US" sz="2800" b="1" spc="150" dirty="0">
                <a:solidFill>
                  <a:srgbClr val="576E66"/>
                </a:solidFill>
                <a:latin typeface="Franklin Gothic Book" panose="020B0503020102020204" pitchFamily="34" charset="0"/>
              </a:rPr>
              <a:t>Personalized circulating tumor DNA analysis as a predictive biomarker in solid tumor patients treated with pembrolizumab.</a:t>
            </a:r>
            <a:endParaRPr lang="en-CA" sz="2800" b="1" spc="150" dirty="0">
              <a:solidFill>
                <a:srgbClr val="576E66"/>
              </a:solidFill>
              <a:latin typeface="Franklin Gothic Book" panose="020B0503020102020204" pitchFamily="34" charset="0"/>
            </a:endParaRPr>
          </a:p>
        </p:txBody>
      </p:sp>
      <p:sp>
        <p:nvSpPr>
          <p:cNvPr id="30" name="Title 1"/>
          <p:cNvSpPr txBox="1">
            <a:spLocks/>
          </p:cNvSpPr>
          <p:nvPr/>
        </p:nvSpPr>
        <p:spPr>
          <a:xfrm>
            <a:off x="1639696" y="4931136"/>
            <a:ext cx="3402903" cy="36589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spc="150" dirty="0">
                <a:solidFill>
                  <a:srgbClr val="576E66"/>
                </a:solidFill>
                <a:latin typeface="Franklin Gothic Book" panose="020B0503020102020204" pitchFamily="34" charset="0"/>
              </a:rPr>
              <a:t>Published in Nature Cancer August 3, 2020</a:t>
            </a:r>
            <a:endParaRPr lang="en-CA" sz="1400" b="1" spc="150" dirty="0">
              <a:solidFill>
                <a:srgbClr val="576E66"/>
              </a:solidFill>
              <a:latin typeface="Franklin Gothic Book" panose="020B0503020102020204" pitchFamily="34" charset="0"/>
            </a:endParaRPr>
          </a:p>
        </p:txBody>
      </p:sp>
      <p:sp>
        <p:nvSpPr>
          <p:cNvPr id="33" name="TextBox 32"/>
          <p:cNvSpPr txBox="1"/>
          <p:nvPr/>
        </p:nvSpPr>
        <p:spPr>
          <a:xfrm>
            <a:off x="6521815" y="2448880"/>
            <a:ext cx="3146100"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STUDY SUMMARY</a:t>
            </a:r>
          </a:p>
        </p:txBody>
      </p:sp>
      <p:sp>
        <p:nvSpPr>
          <p:cNvPr id="34" name="TextBox 33"/>
          <p:cNvSpPr txBox="1"/>
          <p:nvPr/>
        </p:nvSpPr>
        <p:spPr>
          <a:xfrm>
            <a:off x="6521815" y="2929518"/>
            <a:ext cx="5058000" cy="3539430"/>
          </a:xfrm>
          <a:prstGeom prst="rect">
            <a:avLst/>
          </a:prstGeom>
          <a:noFill/>
        </p:spPr>
        <p:txBody>
          <a:bodyPr wrap="square" lIns="91440" tIns="45720" rIns="91440" bIns="45720" rtlCol="0" anchor="t">
            <a:spAutoFit/>
          </a:bodyPr>
          <a:lstStyle/>
          <a:p>
            <a:pPr algn="just"/>
            <a:r>
              <a:rPr lang="en-US" sz="1400" dirty="0">
                <a:solidFill>
                  <a:srgbClr val="424C59"/>
                </a:solidFill>
              </a:rPr>
              <a:t>The INSPIRE study looks at patients diagnosed with solid tumors and treated with Pembrolizumab, an immune checkpoint blockade (ICB). ICBs which has shown benefits for some patients. However, current methods for predicting how well a patient will respond to this treatment are not very reliable across different types of cancer. We tested the use of serial circulating tumor DNA (</a:t>
            </a:r>
            <a:r>
              <a:rPr lang="en-US" sz="1400" dirty="0" err="1">
                <a:solidFill>
                  <a:srgbClr val="424C59"/>
                </a:solidFill>
              </a:rPr>
              <a:t>ctDNA</a:t>
            </a:r>
            <a:r>
              <a:rPr lang="en-US" sz="1400" dirty="0">
                <a:solidFill>
                  <a:srgbClr val="424C59"/>
                </a:solidFill>
              </a:rPr>
              <a:t>) analysis, which involves analyzing DNA released by tumors into the blood at multiple time points during treatment to see if we can predict who does better on immunotherapy. We found that the concentration of </a:t>
            </a:r>
            <a:r>
              <a:rPr lang="en-US" sz="1400" dirty="0" err="1">
                <a:solidFill>
                  <a:srgbClr val="424C59"/>
                </a:solidFill>
              </a:rPr>
              <a:t>ctDNA</a:t>
            </a:r>
            <a:r>
              <a:rPr lang="en-US" sz="1400" dirty="0">
                <a:solidFill>
                  <a:srgbClr val="424C59"/>
                </a:solidFill>
              </a:rPr>
              <a:t> before treatment was related to how long patients survived without their cancer progressing and overall survival. The correlation was even stronger when considering changes in </a:t>
            </a:r>
            <a:r>
              <a:rPr lang="en-US" sz="1400" dirty="0" err="1">
                <a:solidFill>
                  <a:srgbClr val="424C59"/>
                </a:solidFill>
              </a:rPr>
              <a:t>ctDNA</a:t>
            </a:r>
            <a:r>
              <a:rPr lang="en-US" sz="1400" dirty="0">
                <a:solidFill>
                  <a:srgbClr val="424C59"/>
                </a:solidFill>
              </a:rPr>
              <a:t> levels during treatment. Patients who had a complete clearance of </a:t>
            </a:r>
            <a:r>
              <a:rPr lang="en-US" sz="1400" dirty="0" err="1">
                <a:solidFill>
                  <a:srgbClr val="424C59"/>
                </a:solidFill>
              </a:rPr>
              <a:t>ctDNA</a:t>
            </a:r>
            <a:r>
              <a:rPr lang="en-US" sz="1400" dirty="0">
                <a:solidFill>
                  <a:srgbClr val="424C59"/>
                </a:solidFill>
              </a:rPr>
              <a:t> during treatment had a better chance of survival. This study suggests that </a:t>
            </a:r>
            <a:r>
              <a:rPr lang="en-US" sz="1400" dirty="0" err="1">
                <a:solidFill>
                  <a:srgbClr val="424C59"/>
                </a:solidFill>
              </a:rPr>
              <a:t>ctDNA</a:t>
            </a:r>
            <a:r>
              <a:rPr lang="en-US" sz="1400" dirty="0">
                <a:solidFill>
                  <a:srgbClr val="424C59"/>
                </a:solidFill>
              </a:rPr>
              <a:t> testing could be a useful tool for monitoring cancer patients undergoing ICB treatment.</a:t>
            </a:r>
            <a:endParaRPr lang="en-CA" sz="1600" b="1" dirty="0">
              <a:solidFill>
                <a:srgbClr val="576E66"/>
              </a:solidFill>
              <a:highlight>
                <a:srgbClr val="EDEDED"/>
              </a:highlight>
            </a:endParaRPr>
          </a:p>
        </p:txBody>
      </p:sp>
      <p:pic>
        <p:nvPicPr>
          <p:cNvPr id="32" name="Picture 12" descr="Volume 1 Issu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774" y="4704476"/>
            <a:ext cx="1216599" cy="1614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2250730"/>
          </a:xfrm>
          <a:prstGeom prst="rect">
            <a:avLst/>
          </a:prstGeom>
          <a:solidFill>
            <a:srgbClr val="F2E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365809" y="329379"/>
            <a:ext cx="923925" cy="923925"/>
          </a:xfrm>
          <a:prstGeom prst="ellipse">
            <a:avLst/>
          </a:prstGeom>
          <a:blipFill>
            <a:blip r:embed="rId2"/>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909493" y="1378646"/>
            <a:ext cx="1714500" cy="461665"/>
          </a:xfrm>
          <a:prstGeom prst="rect">
            <a:avLst/>
          </a:prstGeom>
        </p:spPr>
        <p:txBody>
          <a:bodyPr wrap="square">
            <a:spAutoFit/>
          </a:bodyPr>
          <a:lstStyle/>
          <a:p>
            <a:pPr algn="ctr"/>
            <a:r>
              <a:rPr lang="en-CA" sz="1200" b="1" dirty="0">
                <a:solidFill>
                  <a:srgbClr val="7E2E64"/>
                </a:solidFill>
              </a:rPr>
              <a:t>Dr. S.Y. Cindy Yang</a:t>
            </a:r>
          </a:p>
          <a:p>
            <a:pPr algn="ctr"/>
            <a:r>
              <a:rPr lang="en-CA" sz="1200" dirty="0">
                <a:solidFill>
                  <a:schemeClr val="tx1">
                    <a:lumMod val="65000"/>
                    <a:lumOff val="35000"/>
                  </a:schemeClr>
                </a:solidFill>
              </a:rPr>
              <a:t>Postdoctoral Fellow</a:t>
            </a:r>
          </a:p>
        </p:txBody>
      </p:sp>
      <p:sp>
        <p:nvSpPr>
          <p:cNvPr id="11" name="Oval 10"/>
          <p:cNvSpPr/>
          <p:nvPr/>
        </p:nvSpPr>
        <p:spPr>
          <a:xfrm>
            <a:off x="8905266" y="328008"/>
            <a:ext cx="923925" cy="923925"/>
          </a:xfrm>
          <a:prstGeom prst="ellipse">
            <a:avLst/>
          </a:prstGeom>
          <a:blipFill dpi="0" rotWithShape="1">
            <a:blip r:embed="rId3" cstate="print">
              <a:extLst>
                <a:ext uri="{28A0092B-C50C-407E-A947-70E740481C1C}">
                  <a14:useLocalDpi xmlns:a14="http://schemas.microsoft.com/office/drawing/2010/main"/>
                </a:ext>
              </a:extLst>
            </a:blip>
            <a:srcRect/>
            <a:tile tx="-63500" ty="-63500" sx="85000" sy="85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454216" y="1379208"/>
            <a:ext cx="1858446" cy="461665"/>
          </a:xfrm>
          <a:prstGeom prst="rect">
            <a:avLst/>
          </a:prstGeom>
        </p:spPr>
        <p:txBody>
          <a:bodyPr wrap="square">
            <a:spAutoFit/>
          </a:bodyPr>
          <a:lstStyle/>
          <a:p>
            <a:pPr algn="ctr"/>
            <a:r>
              <a:rPr lang="en-CA" sz="1200" b="1" dirty="0">
                <a:solidFill>
                  <a:srgbClr val="7E2E64"/>
                </a:solidFill>
              </a:rPr>
              <a:t>Dr. Lillian Siu</a:t>
            </a:r>
          </a:p>
          <a:p>
            <a:pPr algn="ctr"/>
            <a:r>
              <a:rPr lang="en-CA" sz="1200" dirty="0">
                <a:solidFill>
                  <a:schemeClr val="tx1">
                    <a:lumMod val="65000"/>
                    <a:lumOff val="35000"/>
                  </a:schemeClr>
                </a:solidFill>
              </a:rPr>
              <a:t>Clinician Scientist</a:t>
            </a:r>
          </a:p>
        </p:txBody>
      </p:sp>
      <p:sp>
        <p:nvSpPr>
          <p:cNvPr id="13" name="Oval 12"/>
          <p:cNvSpPr/>
          <p:nvPr/>
        </p:nvSpPr>
        <p:spPr>
          <a:xfrm>
            <a:off x="10417162" y="328008"/>
            <a:ext cx="923925" cy="923925"/>
          </a:xfrm>
          <a:prstGeom prst="ellipse">
            <a:avLst/>
          </a:prstGeom>
          <a:blipFill dpi="0" rotWithShape="1">
            <a:blip r:embed="rId4"/>
            <a:srcRect/>
            <a:tile tx="-63500" ty="0" sx="50000" sy="50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10088725" y="1379208"/>
            <a:ext cx="1714500" cy="461665"/>
          </a:xfrm>
          <a:prstGeom prst="rect">
            <a:avLst/>
          </a:prstGeom>
        </p:spPr>
        <p:txBody>
          <a:bodyPr wrap="square">
            <a:spAutoFit/>
          </a:bodyPr>
          <a:lstStyle/>
          <a:p>
            <a:pPr algn="ctr"/>
            <a:r>
              <a:rPr lang="en-CA" sz="1200" b="1" dirty="0">
                <a:solidFill>
                  <a:srgbClr val="7E2E64"/>
                </a:solidFill>
              </a:rPr>
              <a:t>Dr. Trevor Pugh</a:t>
            </a:r>
          </a:p>
          <a:p>
            <a:pPr algn="ctr"/>
            <a:r>
              <a:rPr lang="en-CA" sz="1200" dirty="0">
                <a:solidFill>
                  <a:schemeClr val="tx1">
                    <a:lumMod val="65000"/>
                    <a:lumOff val="35000"/>
                  </a:schemeClr>
                </a:solidFill>
              </a:rPr>
              <a:t>Senior Scientist</a:t>
            </a:r>
          </a:p>
        </p:txBody>
      </p:sp>
      <p:sp>
        <p:nvSpPr>
          <p:cNvPr id="19" name="TextBox 18"/>
          <p:cNvSpPr txBox="1"/>
          <p:nvPr/>
        </p:nvSpPr>
        <p:spPr>
          <a:xfrm>
            <a:off x="603876" y="2535009"/>
            <a:ext cx="3096687"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RESEARCH QUESTIONS</a:t>
            </a:r>
          </a:p>
        </p:txBody>
      </p:sp>
      <p:grpSp>
        <p:nvGrpSpPr>
          <p:cNvPr id="3" name="Group 2"/>
          <p:cNvGrpSpPr/>
          <p:nvPr/>
        </p:nvGrpSpPr>
        <p:grpSpPr>
          <a:xfrm>
            <a:off x="602001" y="3909412"/>
            <a:ext cx="522000" cy="522000"/>
            <a:chOff x="602001" y="3909412"/>
            <a:chExt cx="522000" cy="522000"/>
          </a:xfrm>
        </p:grpSpPr>
        <p:sp>
          <p:nvSpPr>
            <p:cNvPr id="25" name="Oval 24"/>
            <p:cNvSpPr/>
            <p:nvPr/>
          </p:nvSpPr>
          <p:spPr>
            <a:xfrm>
              <a:off x="602001" y="3909412"/>
              <a:ext cx="522000" cy="522000"/>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descr="C:\Users\t33400uhn\Downloads\clipart1618851.png"/>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689469" y="4030022"/>
              <a:ext cx="367589" cy="280779"/>
            </a:xfrm>
            <a:prstGeom prst="rect">
              <a:avLst/>
            </a:prstGeom>
            <a:noFill/>
            <a:ln>
              <a:noFill/>
            </a:ln>
          </p:spPr>
        </p:pic>
      </p:grpSp>
      <p:sp>
        <p:nvSpPr>
          <p:cNvPr id="23" name="TextBox 22"/>
          <p:cNvSpPr txBox="1"/>
          <p:nvPr/>
        </p:nvSpPr>
        <p:spPr>
          <a:xfrm>
            <a:off x="1249915" y="3038486"/>
            <a:ext cx="4488415" cy="523220"/>
          </a:xfrm>
          <a:prstGeom prst="rect">
            <a:avLst/>
          </a:prstGeom>
          <a:noFill/>
        </p:spPr>
        <p:txBody>
          <a:bodyPr wrap="square" rtlCol="0">
            <a:spAutoFit/>
          </a:bodyPr>
          <a:lstStyle/>
          <a:p>
            <a:r>
              <a:rPr lang="en-CA" sz="1400" dirty="0">
                <a:solidFill>
                  <a:srgbClr val="424C59"/>
                </a:solidFill>
              </a:rPr>
              <a:t>Can we discover biomarkers that may impact immunotherapy response across cancer types?</a:t>
            </a:r>
          </a:p>
        </p:txBody>
      </p:sp>
      <p:sp>
        <p:nvSpPr>
          <p:cNvPr id="27" name="Rectangle 26"/>
          <p:cNvSpPr/>
          <p:nvPr/>
        </p:nvSpPr>
        <p:spPr>
          <a:xfrm>
            <a:off x="1238934" y="3909412"/>
            <a:ext cx="4499396" cy="523220"/>
          </a:xfrm>
          <a:prstGeom prst="rect">
            <a:avLst/>
          </a:prstGeom>
        </p:spPr>
        <p:txBody>
          <a:bodyPr wrap="square">
            <a:spAutoFit/>
          </a:bodyPr>
          <a:lstStyle/>
          <a:p>
            <a:pPr lvl="0"/>
            <a:r>
              <a:rPr lang="en-CA" sz="1400" dirty="0">
                <a:solidFill>
                  <a:srgbClr val="424C59"/>
                </a:solidFill>
              </a:rPr>
              <a:t>Do certain biomarkers affect the change in circulating tumor DNA in patients?</a:t>
            </a:r>
          </a:p>
        </p:txBody>
      </p:sp>
      <p:sp>
        <p:nvSpPr>
          <p:cNvPr id="29" name="Title 1"/>
          <p:cNvSpPr>
            <a:spLocks noGrp="1"/>
          </p:cNvSpPr>
          <p:nvPr>
            <p:ph type="title"/>
          </p:nvPr>
        </p:nvSpPr>
        <p:spPr>
          <a:xfrm>
            <a:off x="281084" y="462583"/>
            <a:ext cx="6233812" cy="1325563"/>
          </a:xfrm>
          <a:noFill/>
        </p:spPr>
        <p:txBody>
          <a:bodyPr>
            <a:noAutofit/>
          </a:bodyPr>
          <a:lstStyle/>
          <a:p>
            <a:r>
              <a:rPr lang="en-US" sz="2800" b="1" spc="150" dirty="0">
                <a:solidFill>
                  <a:schemeClr val="tx1">
                    <a:lumMod val="65000"/>
                    <a:lumOff val="35000"/>
                  </a:schemeClr>
                </a:solidFill>
                <a:latin typeface="Franklin Gothic Book" panose="020B0503020102020204" pitchFamily="34" charset="0"/>
              </a:rPr>
              <a:t>Pan-cancer analysis of longitudinal metastatic tumors reveals genomic alterations and immune landscape dynamics associated with pembrolizumab sensitivity.</a:t>
            </a:r>
            <a:endParaRPr lang="en-CA" sz="2800" b="1" spc="150" dirty="0">
              <a:solidFill>
                <a:schemeClr val="tx1">
                  <a:lumMod val="65000"/>
                  <a:lumOff val="35000"/>
                </a:schemeClr>
              </a:solidFill>
              <a:latin typeface="Franklin Gothic Book" panose="020B0503020102020204" pitchFamily="34" charset="0"/>
            </a:endParaRPr>
          </a:p>
        </p:txBody>
      </p:sp>
      <p:sp>
        <p:nvSpPr>
          <p:cNvPr id="30" name="Title 1"/>
          <p:cNvSpPr txBox="1">
            <a:spLocks/>
          </p:cNvSpPr>
          <p:nvPr/>
        </p:nvSpPr>
        <p:spPr>
          <a:xfrm>
            <a:off x="1802364" y="4976005"/>
            <a:ext cx="3898643" cy="36589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spc="150" dirty="0">
                <a:solidFill>
                  <a:srgbClr val="576E66"/>
                </a:solidFill>
                <a:latin typeface="Franklin Gothic Book" panose="020B0503020102020204" pitchFamily="34" charset="0"/>
              </a:rPr>
              <a:t>Published in Nature Communications August 26, 2021</a:t>
            </a:r>
            <a:endParaRPr lang="en-CA" sz="1400" b="1" spc="150" dirty="0">
              <a:solidFill>
                <a:srgbClr val="576E66"/>
              </a:solidFill>
              <a:latin typeface="Franklin Gothic Book" panose="020B0503020102020204" pitchFamily="34" charset="0"/>
            </a:endParaRPr>
          </a:p>
        </p:txBody>
      </p:sp>
      <p:sp>
        <p:nvSpPr>
          <p:cNvPr id="33" name="TextBox 32"/>
          <p:cNvSpPr txBox="1"/>
          <p:nvPr/>
        </p:nvSpPr>
        <p:spPr>
          <a:xfrm>
            <a:off x="6652447" y="2514193"/>
            <a:ext cx="3146100"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STUDY SUMMARY</a:t>
            </a:r>
          </a:p>
        </p:txBody>
      </p:sp>
      <p:sp>
        <p:nvSpPr>
          <p:cNvPr id="34" name="TextBox 33"/>
          <p:cNvSpPr txBox="1"/>
          <p:nvPr/>
        </p:nvSpPr>
        <p:spPr>
          <a:xfrm>
            <a:off x="6652447" y="2994831"/>
            <a:ext cx="5057475" cy="3323987"/>
          </a:xfrm>
          <a:prstGeom prst="rect">
            <a:avLst/>
          </a:prstGeom>
          <a:noFill/>
        </p:spPr>
        <p:txBody>
          <a:bodyPr wrap="square" lIns="91440" tIns="45720" rIns="91440" bIns="45720" rtlCol="0" anchor="t">
            <a:spAutoFit/>
          </a:bodyPr>
          <a:lstStyle/>
          <a:p>
            <a:pPr algn="just"/>
            <a:r>
              <a:rPr lang="en-US" sz="1400" dirty="0">
                <a:solidFill>
                  <a:srgbClr val="424C59"/>
                </a:solidFill>
              </a:rPr>
              <a:t>Research from INSPIRE has shown serial circulating tumor DNA (</a:t>
            </a:r>
            <a:r>
              <a:rPr lang="en-US" sz="1400" dirty="0" err="1">
                <a:solidFill>
                  <a:srgbClr val="424C59"/>
                </a:solidFill>
              </a:rPr>
              <a:t>ctDNA</a:t>
            </a:r>
            <a:r>
              <a:rPr lang="en-US" sz="1400" dirty="0">
                <a:solidFill>
                  <a:srgbClr val="424C59"/>
                </a:solidFill>
              </a:rPr>
              <a:t>) has a potential to be used a non-invasive strategy to predict and monitor immune checkpoint blockade (ICB) therapies across cancer types. Building on this, the team wanted to explore the relationship between changes in </a:t>
            </a:r>
            <a:r>
              <a:rPr lang="en-US" sz="1400" dirty="0" err="1">
                <a:solidFill>
                  <a:srgbClr val="424C59"/>
                </a:solidFill>
              </a:rPr>
              <a:t>ctDNA</a:t>
            </a:r>
            <a:r>
              <a:rPr lang="en-US" sz="1400" dirty="0">
                <a:solidFill>
                  <a:srgbClr val="424C59"/>
                </a:solidFill>
              </a:rPr>
              <a:t> and changes in the patients’ clinical, genomic and immune profiles to understand how they all relate to treatment outcomes. The results showed that certain factors, like high mutation burden and specific gene mutations, were associated with better response to ICB, while other genetic alterations indicated resistance to the treatment. The study also identified a potential biomarker called PLA2G2D that could indicate adaptive resistance to ICB. Overall, these findings provide valuable insights into the different </a:t>
            </a:r>
            <a:r>
              <a:rPr lang="en-US" sz="1400" dirty="0" err="1">
                <a:solidFill>
                  <a:srgbClr val="424C59"/>
                </a:solidFill>
              </a:rPr>
              <a:t>immunogenomic</a:t>
            </a:r>
            <a:r>
              <a:rPr lang="en-US" sz="1400" dirty="0">
                <a:solidFill>
                  <a:srgbClr val="424C59"/>
                </a:solidFill>
              </a:rPr>
              <a:t> mechanisms that influence the outcomes of pembrolizumab treatment.</a:t>
            </a:r>
            <a:endParaRPr lang="en-CA" sz="1600" b="1" dirty="0">
              <a:solidFill>
                <a:srgbClr val="576E66"/>
              </a:solidFill>
              <a:highlight>
                <a:srgbClr val="EDEDED"/>
              </a:highlight>
            </a:endParaRPr>
          </a:p>
        </p:txBody>
      </p:sp>
      <p:pic>
        <p:nvPicPr>
          <p:cNvPr id="2" name="Picture 1"/>
          <p:cNvPicPr>
            <a:picLocks noChangeAspect="1"/>
          </p:cNvPicPr>
          <p:nvPr/>
        </p:nvPicPr>
        <p:blipFill>
          <a:blip r:embed="rId6"/>
          <a:stretch>
            <a:fillRect/>
          </a:stretch>
        </p:blipFill>
        <p:spPr>
          <a:xfrm>
            <a:off x="1802364" y="5455503"/>
            <a:ext cx="3310813" cy="828836"/>
          </a:xfrm>
          <a:prstGeom prst="rect">
            <a:avLst/>
          </a:prstGeom>
        </p:spPr>
      </p:pic>
      <p:grpSp>
        <p:nvGrpSpPr>
          <p:cNvPr id="5" name="Group 4"/>
          <p:cNvGrpSpPr/>
          <p:nvPr/>
        </p:nvGrpSpPr>
        <p:grpSpPr>
          <a:xfrm>
            <a:off x="603877" y="3041581"/>
            <a:ext cx="520125" cy="520126"/>
            <a:chOff x="603877" y="3041581"/>
            <a:chExt cx="520125" cy="520126"/>
          </a:xfrm>
        </p:grpSpPr>
        <p:sp>
          <p:nvSpPr>
            <p:cNvPr id="21" name="Oval 20"/>
            <p:cNvSpPr/>
            <p:nvPr/>
          </p:nvSpPr>
          <p:spPr>
            <a:xfrm>
              <a:off x="603877" y="3041581"/>
              <a:ext cx="520125" cy="520126"/>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p:cNvSpPr txBox="1"/>
            <p:nvPr/>
          </p:nvSpPr>
          <p:spPr>
            <a:xfrm>
              <a:off x="818292" y="3159019"/>
              <a:ext cx="255198" cy="169277"/>
            </a:xfrm>
            <a:prstGeom prst="rect">
              <a:avLst/>
            </a:prstGeom>
            <a:noFill/>
          </p:spPr>
          <p:txBody>
            <a:bodyPr wrap="none" rtlCol="0">
              <a:spAutoFit/>
            </a:bodyPr>
            <a:lstStyle/>
            <a:p>
              <a:r>
                <a:rPr lang="en-CA" sz="500" dirty="0"/>
                <a:t>AC</a:t>
              </a:r>
            </a:p>
          </p:txBody>
        </p:sp>
        <p:pic>
          <p:nvPicPr>
            <p:cNvPr id="36" name="Picture 2" descr="Sequencing Platforms | Compare NGS platform applications &amp; specifications"/>
            <p:cNvPicPr>
              <a:picLocks noChangeAspect="1" noChangeArrowheads="1"/>
            </p:cNvPicPr>
            <p:nvPr/>
          </p:nvPicPr>
          <p:blipFill>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7990" y="3136755"/>
              <a:ext cx="490022" cy="326682"/>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16" descr="Nature Communication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352" b="4832"/>
          <a:stretch/>
        </p:blipFill>
        <p:spPr bwMode="auto">
          <a:xfrm>
            <a:off x="343615" y="4779117"/>
            <a:ext cx="1245909" cy="161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9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2250730"/>
          </a:xfrm>
          <a:prstGeom prst="rect">
            <a:avLst/>
          </a:prstGeom>
          <a:solidFill>
            <a:srgbClr val="12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046446" y="328008"/>
            <a:ext cx="923925" cy="923925"/>
          </a:xfrm>
          <a:prstGeom prst="ellipse">
            <a:avLst/>
          </a:prstGeom>
          <a:blipFill dpi="0" rotWithShape="1">
            <a:blip r:embed="rId2"/>
            <a:srcRect/>
            <a:tile tx="0" ty="-63500" sx="10000" sy="10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534585" y="1377837"/>
            <a:ext cx="1947646" cy="646331"/>
          </a:xfrm>
          <a:prstGeom prst="rect">
            <a:avLst/>
          </a:prstGeom>
        </p:spPr>
        <p:txBody>
          <a:bodyPr wrap="square">
            <a:spAutoFit/>
          </a:bodyPr>
          <a:lstStyle/>
          <a:p>
            <a:pPr algn="ctr"/>
            <a:r>
              <a:rPr lang="en-CA" sz="1200" b="1" dirty="0">
                <a:solidFill>
                  <a:srgbClr val="E3E3E5"/>
                </a:solidFill>
              </a:rPr>
              <a:t>Dr. Giselle Boukhaled</a:t>
            </a:r>
          </a:p>
          <a:p>
            <a:pPr algn="ctr"/>
            <a:r>
              <a:rPr lang="en-US" sz="1200" dirty="0">
                <a:solidFill>
                  <a:srgbClr val="BDCBC6"/>
                </a:solidFill>
              </a:rPr>
              <a:t>Scientific Lead, </a:t>
            </a:r>
          </a:p>
          <a:p>
            <a:pPr algn="ctr"/>
            <a:r>
              <a:rPr lang="en-US" sz="1200" dirty="0">
                <a:solidFill>
                  <a:srgbClr val="BDCBC6"/>
                </a:solidFill>
              </a:rPr>
              <a:t>Multi-Dimensional Analysis</a:t>
            </a:r>
            <a:endParaRPr lang="en-CA" sz="1200" dirty="0">
              <a:solidFill>
                <a:srgbClr val="BDCBC6"/>
              </a:solidFill>
            </a:endParaRPr>
          </a:p>
        </p:txBody>
      </p:sp>
      <p:sp>
        <p:nvSpPr>
          <p:cNvPr id="11" name="Oval 10"/>
          <p:cNvSpPr/>
          <p:nvPr/>
        </p:nvSpPr>
        <p:spPr>
          <a:xfrm>
            <a:off x="8712098" y="328008"/>
            <a:ext cx="923925" cy="923925"/>
          </a:xfrm>
          <a:prstGeom prst="ellipse">
            <a:avLst/>
          </a:prstGeom>
          <a:blipFill dpi="0" rotWithShape="1">
            <a:blip r:embed="rId3"/>
            <a:srcRect/>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261048" y="1379208"/>
            <a:ext cx="1858446" cy="461665"/>
          </a:xfrm>
          <a:prstGeom prst="rect">
            <a:avLst/>
          </a:prstGeom>
        </p:spPr>
        <p:txBody>
          <a:bodyPr wrap="square">
            <a:spAutoFit/>
          </a:bodyPr>
          <a:lstStyle/>
          <a:p>
            <a:pPr algn="ctr"/>
            <a:r>
              <a:rPr lang="en-CA" sz="1200" b="1" dirty="0">
                <a:solidFill>
                  <a:srgbClr val="E3E3E5"/>
                </a:solidFill>
              </a:rPr>
              <a:t>Dr. Marcus Butler</a:t>
            </a:r>
          </a:p>
          <a:p>
            <a:pPr algn="ctr"/>
            <a:r>
              <a:rPr lang="en-CA" sz="1200" dirty="0">
                <a:solidFill>
                  <a:srgbClr val="BDCBC6"/>
                </a:solidFill>
              </a:rPr>
              <a:t>Clinician Scientist</a:t>
            </a:r>
          </a:p>
        </p:txBody>
      </p:sp>
      <p:sp>
        <p:nvSpPr>
          <p:cNvPr id="13" name="Oval 12"/>
          <p:cNvSpPr/>
          <p:nvPr/>
        </p:nvSpPr>
        <p:spPr>
          <a:xfrm>
            <a:off x="10174566" y="328008"/>
            <a:ext cx="923925" cy="923925"/>
          </a:xfrm>
          <a:prstGeom prst="ellipse">
            <a:avLst/>
          </a:prstGeom>
          <a:blipFill dpi="0" rotWithShape="1">
            <a:blip r:embed="rId4"/>
            <a:srcRect/>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9846129" y="1379208"/>
            <a:ext cx="1714500" cy="461665"/>
          </a:xfrm>
          <a:prstGeom prst="rect">
            <a:avLst/>
          </a:prstGeom>
        </p:spPr>
        <p:txBody>
          <a:bodyPr wrap="square">
            <a:spAutoFit/>
          </a:bodyPr>
          <a:lstStyle/>
          <a:p>
            <a:pPr algn="ctr"/>
            <a:r>
              <a:rPr lang="en-CA" sz="1200" b="1" dirty="0">
                <a:solidFill>
                  <a:srgbClr val="E3E3E5"/>
                </a:solidFill>
              </a:rPr>
              <a:t>Dr. David Brooks</a:t>
            </a:r>
          </a:p>
          <a:p>
            <a:pPr algn="ctr"/>
            <a:r>
              <a:rPr lang="en-CA" sz="1200" dirty="0">
                <a:solidFill>
                  <a:srgbClr val="BDCBC6"/>
                </a:solidFill>
              </a:rPr>
              <a:t>Senior Scientist</a:t>
            </a:r>
          </a:p>
        </p:txBody>
      </p:sp>
      <p:sp>
        <p:nvSpPr>
          <p:cNvPr id="19" name="TextBox 18"/>
          <p:cNvSpPr txBox="1"/>
          <p:nvPr/>
        </p:nvSpPr>
        <p:spPr>
          <a:xfrm>
            <a:off x="529230" y="2339068"/>
            <a:ext cx="3096687"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RESEARCH QUESTIONS</a:t>
            </a:r>
          </a:p>
        </p:txBody>
      </p:sp>
      <p:grpSp>
        <p:nvGrpSpPr>
          <p:cNvPr id="20" name="Group 19"/>
          <p:cNvGrpSpPr/>
          <p:nvPr/>
        </p:nvGrpSpPr>
        <p:grpSpPr>
          <a:xfrm>
            <a:off x="529230" y="2845640"/>
            <a:ext cx="520125" cy="520125"/>
            <a:chOff x="7921707" y="926327"/>
            <a:chExt cx="706570" cy="706570"/>
          </a:xfrm>
        </p:grpSpPr>
        <p:sp>
          <p:nvSpPr>
            <p:cNvPr id="21" name="Oval 20"/>
            <p:cNvSpPr/>
            <p:nvPr/>
          </p:nvSpPr>
          <p:spPr>
            <a:xfrm>
              <a:off x="7921707" y="926327"/>
              <a:ext cx="706570" cy="706570"/>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descr="C:\Users\t33400uhn\Downloads\clipart1618851.png"/>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8016035" y="1078758"/>
              <a:ext cx="499355" cy="381428"/>
            </a:xfrm>
            <a:prstGeom prst="rect">
              <a:avLst/>
            </a:prstGeom>
            <a:noFill/>
            <a:ln>
              <a:noFill/>
            </a:ln>
          </p:spPr>
        </p:pic>
      </p:grpSp>
      <p:sp>
        <p:nvSpPr>
          <p:cNvPr id="23" name="TextBox 22"/>
          <p:cNvSpPr txBox="1"/>
          <p:nvPr/>
        </p:nvSpPr>
        <p:spPr>
          <a:xfrm>
            <a:off x="1175269" y="2842545"/>
            <a:ext cx="4679979" cy="523220"/>
          </a:xfrm>
          <a:prstGeom prst="rect">
            <a:avLst/>
          </a:prstGeom>
          <a:noFill/>
        </p:spPr>
        <p:txBody>
          <a:bodyPr wrap="square" rtlCol="0">
            <a:spAutoFit/>
          </a:bodyPr>
          <a:lstStyle/>
          <a:p>
            <a:r>
              <a:rPr lang="en-US" sz="1400" dirty="0">
                <a:solidFill>
                  <a:srgbClr val="424C59"/>
                </a:solidFill>
              </a:rPr>
              <a:t>How do immune cells respond to interferons during treatment with immunotherapy?</a:t>
            </a:r>
            <a:endParaRPr lang="en-CA" sz="1400" dirty="0">
              <a:solidFill>
                <a:srgbClr val="424C59"/>
              </a:solidFill>
            </a:endParaRPr>
          </a:p>
        </p:txBody>
      </p:sp>
      <p:grpSp>
        <p:nvGrpSpPr>
          <p:cNvPr id="24" name="Group 23"/>
          <p:cNvGrpSpPr/>
          <p:nvPr/>
        </p:nvGrpSpPr>
        <p:grpSpPr>
          <a:xfrm>
            <a:off x="527355" y="3713471"/>
            <a:ext cx="522000" cy="522000"/>
            <a:chOff x="6029541" y="5763232"/>
            <a:chExt cx="706570" cy="706570"/>
          </a:xfrm>
        </p:grpSpPr>
        <p:sp>
          <p:nvSpPr>
            <p:cNvPr id="25" name="Oval 24"/>
            <p:cNvSpPr/>
            <p:nvPr/>
          </p:nvSpPr>
          <p:spPr>
            <a:xfrm>
              <a:off x="6029541" y="5763232"/>
              <a:ext cx="706570" cy="706570"/>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22526" r="20704"/>
            <a:stretch/>
          </p:blipFill>
          <p:spPr>
            <a:xfrm>
              <a:off x="6212320" y="5817385"/>
              <a:ext cx="367748" cy="629731"/>
            </a:xfrm>
            <a:prstGeom prst="rect">
              <a:avLst/>
            </a:prstGeom>
          </p:spPr>
        </p:pic>
      </p:grpSp>
      <p:sp>
        <p:nvSpPr>
          <p:cNvPr id="27" name="Rectangle 26"/>
          <p:cNvSpPr/>
          <p:nvPr/>
        </p:nvSpPr>
        <p:spPr>
          <a:xfrm>
            <a:off x="1164288" y="3713471"/>
            <a:ext cx="4690960" cy="523220"/>
          </a:xfrm>
          <a:prstGeom prst="rect">
            <a:avLst/>
          </a:prstGeom>
        </p:spPr>
        <p:txBody>
          <a:bodyPr wrap="square">
            <a:spAutoFit/>
          </a:bodyPr>
          <a:lstStyle/>
          <a:p>
            <a:pPr lvl="0"/>
            <a:r>
              <a:rPr lang="en-US" sz="1400" dirty="0">
                <a:solidFill>
                  <a:srgbClr val="424C59"/>
                </a:solidFill>
              </a:rPr>
              <a:t>Can we predict which patients will respond to immunotherapy based on these changes?</a:t>
            </a:r>
            <a:endParaRPr lang="en-CA" sz="1400" dirty="0">
              <a:solidFill>
                <a:srgbClr val="424C59"/>
              </a:solidFill>
            </a:endParaRPr>
          </a:p>
        </p:txBody>
      </p:sp>
      <p:sp>
        <p:nvSpPr>
          <p:cNvPr id="29" name="Title 1"/>
          <p:cNvSpPr>
            <a:spLocks noGrp="1"/>
          </p:cNvSpPr>
          <p:nvPr>
            <p:ph type="title"/>
          </p:nvPr>
        </p:nvSpPr>
        <p:spPr>
          <a:xfrm>
            <a:off x="281084" y="462583"/>
            <a:ext cx="6073063" cy="1325563"/>
          </a:xfrm>
          <a:noFill/>
        </p:spPr>
        <p:txBody>
          <a:bodyPr>
            <a:noAutofit/>
          </a:bodyPr>
          <a:lstStyle/>
          <a:p>
            <a:r>
              <a:rPr lang="en-US" sz="2800" b="1" spc="150" dirty="0">
                <a:solidFill>
                  <a:schemeClr val="bg2">
                    <a:lumMod val="90000"/>
                  </a:schemeClr>
                </a:solidFill>
                <a:latin typeface="Franklin Gothic Book" panose="020B0503020102020204" pitchFamily="34" charset="0"/>
              </a:rPr>
              <a:t>Pre-encoded responsiveness to type I interferon in the peripheral immune system defines outcome of PD1 blockade therapy.</a:t>
            </a:r>
          </a:p>
        </p:txBody>
      </p:sp>
      <p:sp>
        <p:nvSpPr>
          <p:cNvPr id="30" name="Title 1"/>
          <p:cNvSpPr txBox="1">
            <a:spLocks/>
          </p:cNvSpPr>
          <p:nvPr/>
        </p:nvSpPr>
        <p:spPr>
          <a:xfrm>
            <a:off x="1713175" y="4790409"/>
            <a:ext cx="3390670" cy="36589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spc="150" dirty="0">
                <a:solidFill>
                  <a:srgbClr val="576E66"/>
                </a:solidFill>
                <a:latin typeface="Franklin Gothic Book" panose="020B0503020102020204" pitchFamily="34" charset="0"/>
              </a:rPr>
              <a:t>Published in Nature Immunology July 14, 2022</a:t>
            </a:r>
            <a:endParaRPr lang="en-CA" sz="1400" b="1" spc="150" dirty="0">
              <a:solidFill>
                <a:srgbClr val="576E66"/>
              </a:solidFill>
              <a:latin typeface="Franklin Gothic Book" panose="020B0503020102020204" pitchFamily="34" charset="0"/>
            </a:endParaRPr>
          </a:p>
        </p:txBody>
      </p:sp>
      <p:sp>
        <p:nvSpPr>
          <p:cNvPr id="33" name="TextBox 32"/>
          <p:cNvSpPr txBox="1"/>
          <p:nvPr/>
        </p:nvSpPr>
        <p:spPr>
          <a:xfrm>
            <a:off x="6521815" y="2327581"/>
            <a:ext cx="3146100"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STUDY SUMMARY</a:t>
            </a:r>
          </a:p>
        </p:txBody>
      </p:sp>
      <p:sp>
        <p:nvSpPr>
          <p:cNvPr id="34" name="TextBox 33"/>
          <p:cNvSpPr txBox="1"/>
          <p:nvPr/>
        </p:nvSpPr>
        <p:spPr>
          <a:xfrm>
            <a:off x="6521815" y="2808219"/>
            <a:ext cx="5122789" cy="4001095"/>
          </a:xfrm>
          <a:prstGeom prst="rect">
            <a:avLst/>
          </a:prstGeom>
          <a:noFill/>
        </p:spPr>
        <p:txBody>
          <a:bodyPr wrap="square" lIns="91440" tIns="45720" rIns="91440" bIns="45720" rtlCol="0" anchor="t">
            <a:spAutoFit/>
          </a:bodyPr>
          <a:lstStyle/>
          <a:p>
            <a:pPr algn="just"/>
            <a:r>
              <a:rPr lang="en-US" sz="1400" dirty="0">
                <a:solidFill>
                  <a:srgbClr val="424C59"/>
                </a:solidFill>
              </a:rPr>
              <a:t>In the INSPIRE study, cancer patients with solid tumors were treated with </a:t>
            </a:r>
            <a:r>
              <a:rPr lang="en-US" sz="1400" dirty="0" err="1">
                <a:solidFill>
                  <a:srgbClr val="424C59"/>
                </a:solidFill>
              </a:rPr>
              <a:t>Pembrolizumab</a:t>
            </a:r>
            <a:r>
              <a:rPr lang="en-US" sz="1400" dirty="0">
                <a:solidFill>
                  <a:srgbClr val="424C59"/>
                </a:solidFill>
              </a:rPr>
              <a:t>, a type of therapy called immunotherapy, that targets and enhances the ability of the immune system to attack cancer cells. Immunotherapy has revolutionized cancer treatment, however a major challenge facing its use is predicting who will respond to therapy and tailoring treatment towards the individual. Successful immunotherapy relies on stimulation of the immune system by a group of proteins called type I interferons. Interferons are also paradoxically associated with resistance to cancer therapy. We sought to understand how immune cells respond to interferons and how those responses then influence patient outcome. We discovered that measuring the protein levels and changes in distinct type I interferon responses in circulating immune cells provides a new way to identify and predict the patients that will respond to immunotherapy. The blood-based assay developed in this study has the potential to transform how treatment decisions are made in the clinic.</a:t>
            </a:r>
          </a:p>
          <a:p>
            <a:pPr algn="just"/>
            <a:endParaRPr lang="en-CA" sz="1600" b="1" dirty="0">
              <a:solidFill>
                <a:srgbClr val="576E66"/>
              </a:solidFill>
              <a:highlight>
                <a:srgbClr val="EDEDED"/>
              </a:highlight>
            </a:endParaRPr>
          </a:p>
        </p:txBody>
      </p:sp>
      <p:pic>
        <p:nvPicPr>
          <p:cNvPr id="3" name="Picture 2"/>
          <p:cNvPicPr>
            <a:picLocks noChangeAspect="1"/>
          </p:cNvPicPr>
          <p:nvPr/>
        </p:nvPicPr>
        <p:blipFill>
          <a:blip r:embed="rId7"/>
          <a:stretch>
            <a:fillRect/>
          </a:stretch>
        </p:blipFill>
        <p:spPr>
          <a:xfrm>
            <a:off x="1713174" y="5293743"/>
            <a:ext cx="3218012" cy="828000"/>
          </a:xfrm>
          <a:prstGeom prst="rect">
            <a:avLst/>
          </a:prstGeom>
        </p:spPr>
      </p:pic>
      <p:pic>
        <p:nvPicPr>
          <p:cNvPr id="32" name="Picture 14" descr="Volume 23 Issu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604" y="4624304"/>
            <a:ext cx="1217835" cy="161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26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2250730"/>
          </a:xfrm>
          <a:prstGeom prst="rect">
            <a:avLst/>
          </a:prstGeom>
          <a:solidFill>
            <a:srgbClr val="BD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123213" y="329379"/>
            <a:ext cx="923925" cy="923925"/>
          </a:xfrm>
          <a:prstGeom prst="ellipse">
            <a:avLst/>
          </a:prstGeom>
          <a:blipFill>
            <a:blip r:embed="rId2"/>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666897" y="1378646"/>
            <a:ext cx="1714500" cy="461665"/>
          </a:xfrm>
          <a:prstGeom prst="rect">
            <a:avLst/>
          </a:prstGeom>
        </p:spPr>
        <p:txBody>
          <a:bodyPr wrap="square">
            <a:spAutoFit/>
          </a:bodyPr>
          <a:lstStyle/>
          <a:p>
            <a:pPr algn="ctr"/>
            <a:r>
              <a:rPr lang="en-CA" sz="1200" b="1" dirty="0">
                <a:solidFill>
                  <a:schemeClr val="tx1">
                    <a:lumMod val="65000"/>
                    <a:lumOff val="35000"/>
                  </a:schemeClr>
                </a:solidFill>
              </a:rPr>
              <a:t>Scott Lien</a:t>
            </a:r>
          </a:p>
          <a:p>
            <a:pPr algn="ctr"/>
            <a:r>
              <a:rPr lang="en-CA" sz="1200" dirty="0">
                <a:solidFill>
                  <a:schemeClr val="tx1">
                    <a:lumMod val="65000"/>
                    <a:lumOff val="35000"/>
                  </a:schemeClr>
                </a:solidFill>
              </a:rPr>
              <a:t>PhD Candidate</a:t>
            </a:r>
          </a:p>
        </p:txBody>
      </p:sp>
      <p:sp>
        <p:nvSpPr>
          <p:cNvPr id="11" name="Oval 10"/>
          <p:cNvSpPr/>
          <p:nvPr/>
        </p:nvSpPr>
        <p:spPr>
          <a:xfrm>
            <a:off x="8662670" y="328008"/>
            <a:ext cx="923925" cy="923925"/>
          </a:xfrm>
          <a:prstGeom prst="ellipse">
            <a:avLst/>
          </a:prstGeom>
          <a:blipFill dpi="0" rotWithShape="1">
            <a:blip r:embed="rId3"/>
            <a:srcRect/>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211620" y="1379208"/>
            <a:ext cx="1858446" cy="461665"/>
          </a:xfrm>
          <a:prstGeom prst="rect">
            <a:avLst/>
          </a:prstGeom>
        </p:spPr>
        <p:txBody>
          <a:bodyPr wrap="square">
            <a:spAutoFit/>
          </a:bodyPr>
          <a:lstStyle/>
          <a:p>
            <a:pPr algn="ctr"/>
            <a:r>
              <a:rPr lang="en-CA" sz="1200" b="1" dirty="0">
                <a:solidFill>
                  <a:schemeClr val="tx1">
                    <a:lumMod val="65000"/>
                    <a:lumOff val="35000"/>
                  </a:schemeClr>
                </a:solidFill>
              </a:rPr>
              <a:t>Dr. Albiruni Razak</a:t>
            </a:r>
          </a:p>
          <a:p>
            <a:pPr algn="ctr"/>
            <a:r>
              <a:rPr lang="en-CA" sz="1200" dirty="0">
                <a:solidFill>
                  <a:schemeClr val="tx1">
                    <a:lumMod val="65000"/>
                    <a:lumOff val="35000"/>
                  </a:schemeClr>
                </a:solidFill>
              </a:rPr>
              <a:t>Clinician Scientist</a:t>
            </a:r>
          </a:p>
        </p:txBody>
      </p:sp>
      <p:sp>
        <p:nvSpPr>
          <p:cNvPr id="13" name="Oval 12"/>
          <p:cNvSpPr/>
          <p:nvPr/>
        </p:nvSpPr>
        <p:spPr>
          <a:xfrm>
            <a:off x="10174566" y="328008"/>
            <a:ext cx="923925" cy="923925"/>
          </a:xfrm>
          <a:prstGeom prst="ellipse">
            <a:avLst/>
          </a:prstGeom>
          <a:blipFill dpi="0" rotWithShape="1">
            <a:blip r:embed="rId4"/>
            <a:srcRect/>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9846129" y="1379208"/>
            <a:ext cx="1714500" cy="461665"/>
          </a:xfrm>
          <a:prstGeom prst="rect">
            <a:avLst/>
          </a:prstGeom>
        </p:spPr>
        <p:txBody>
          <a:bodyPr wrap="square">
            <a:spAutoFit/>
          </a:bodyPr>
          <a:lstStyle/>
          <a:p>
            <a:pPr algn="ctr"/>
            <a:r>
              <a:rPr lang="en-CA" sz="1200" b="1" dirty="0">
                <a:solidFill>
                  <a:schemeClr val="tx1">
                    <a:lumMod val="65000"/>
                    <a:lumOff val="35000"/>
                  </a:schemeClr>
                </a:solidFill>
              </a:rPr>
              <a:t>Dr. Pamela Ohashi</a:t>
            </a:r>
          </a:p>
          <a:p>
            <a:pPr algn="ctr"/>
            <a:r>
              <a:rPr lang="en-CA" sz="1200" dirty="0">
                <a:solidFill>
                  <a:schemeClr val="tx1">
                    <a:lumMod val="65000"/>
                    <a:lumOff val="35000"/>
                  </a:schemeClr>
                </a:solidFill>
              </a:rPr>
              <a:t>Senior Scientist</a:t>
            </a:r>
          </a:p>
        </p:txBody>
      </p:sp>
      <p:sp>
        <p:nvSpPr>
          <p:cNvPr id="19" name="TextBox 18"/>
          <p:cNvSpPr txBox="1"/>
          <p:nvPr/>
        </p:nvSpPr>
        <p:spPr>
          <a:xfrm>
            <a:off x="529230" y="2339068"/>
            <a:ext cx="3096687"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RESEARCH QUESTIONS</a:t>
            </a:r>
          </a:p>
        </p:txBody>
      </p:sp>
      <p:sp>
        <p:nvSpPr>
          <p:cNvPr id="21" name="Oval 20"/>
          <p:cNvSpPr/>
          <p:nvPr/>
        </p:nvSpPr>
        <p:spPr>
          <a:xfrm>
            <a:off x="529230" y="2845640"/>
            <a:ext cx="520125" cy="520125"/>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1175269" y="2842545"/>
            <a:ext cx="4679979" cy="523220"/>
          </a:xfrm>
          <a:prstGeom prst="rect">
            <a:avLst/>
          </a:prstGeom>
          <a:noFill/>
        </p:spPr>
        <p:txBody>
          <a:bodyPr wrap="square" rtlCol="0">
            <a:spAutoFit/>
          </a:bodyPr>
          <a:lstStyle/>
          <a:p>
            <a:r>
              <a:rPr lang="en-CA" sz="1400" dirty="0">
                <a:solidFill>
                  <a:srgbClr val="424C59"/>
                </a:solidFill>
              </a:rPr>
              <a:t>Can we uncover how the immune system changes in response to immune checkpoint blockade?</a:t>
            </a:r>
          </a:p>
        </p:txBody>
      </p:sp>
      <p:sp>
        <p:nvSpPr>
          <p:cNvPr id="25" name="Oval 24"/>
          <p:cNvSpPr/>
          <p:nvPr/>
        </p:nvSpPr>
        <p:spPr>
          <a:xfrm>
            <a:off x="527355" y="3713471"/>
            <a:ext cx="522000" cy="522000"/>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1164288" y="3713471"/>
            <a:ext cx="4690960" cy="523220"/>
          </a:xfrm>
          <a:prstGeom prst="rect">
            <a:avLst/>
          </a:prstGeom>
        </p:spPr>
        <p:txBody>
          <a:bodyPr wrap="square">
            <a:spAutoFit/>
          </a:bodyPr>
          <a:lstStyle/>
          <a:p>
            <a:pPr lvl="0"/>
            <a:r>
              <a:rPr lang="en-CA" sz="1400" dirty="0">
                <a:solidFill>
                  <a:srgbClr val="424C59"/>
                </a:solidFill>
              </a:rPr>
              <a:t>Do </a:t>
            </a:r>
            <a:r>
              <a:rPr lang="el-GR" sz="1400" dirty="0">
                <a:solidFill>
                  <a:srgbClr val="424C59"/>
                </a:solidFill>
              </a:rPr>
              <a:t>γδ </a:t>
            </a:r>
            <a:r>
              <a:rPr lang="en-CA" sz="1400" dirty="0">
                <a:solidFill>
                  <a:srgbClr val="424C59"/>
                </a:solidFill>
              </a:rPr>
              <a:t>T cells play a role in how patients respond to anti-PD-1/PD-L1 therapies like Pembrolizumab? </a:t>
            </a:r>
          </a:p>
        </p:txBody>
      </p:sp>
      <p:sp>
        <p:nvSpPr>
          <p:cNvPr id="29" name="Title 1"/>
          <p:cNvSpPr>
            <a:spLocks noGrp="1"/>
          </p:cNvSpPr>
          <p:nvPr>
            <p:ph type="title"/>
          </p:nvPr>
        </p:nvSpPr>
        <p:spPr>
          <a:xfrm>
            <a:off x="281084" y="462583"/>
            <a:ext cx="6254158" cy="1325563"/>
          </a:xfrm>
          <a:noFill/>
        </p:spPr>
        <p:txBody>
          <a:bodyPr>
            <a:noAutofit/>
          </a:bodyPr>
          <a:lstStyle/>
          <a:p>
            <a:r>
              <a:rPr lang="en-US" sz="2800" b="1" spc="150" dirty="0">
                <a:solidFill>
                  <a:schemeClr val="tx1">
                    <a:lumMod val="65000"/>
                    <a:lumOff val="35000"/>
                  </a:schemeClr>
                </a:solidFill>
                <a:latin typeface="Franklin Gothic Book" panose="020B0503020102020204" pitchFamily="34" charset="0"/>
              </a:rPr>
              <a:t>Tumor reactive </a:t>
            </a:r>
            <a:r>
              <a:rPr lang="en-US" sz="2800" b="1" spc="150" dirty="0" err="1">
                <a:solidFill>
                  <a:schemeClr val="tx1">
                    <a:lumMod val="65000"/>
                    <a:lumOff val="35000"/>
                  </a:schemeClr>
                </a:solidFill>
                <a:latin typeface="Franklin Gothic Book" panose="020B0503020102020204" pitchFamily="34" charset="0"/>
              </a:rPr>
              <a:t>γδ</a:t>
            </a:r>
            <a:r>
              <a:rPr lang="en-US" sz="2800" b="1" spc="150" dirty="0">
                <a:solidFill>
                  <a:schemeClr val="tx1">
                    <a:lumMod val="65000"/>
                    <a:lumOff val="35000"/>
                  </a:schemeClr>
                </a:solidFill>
                <a:latin typeface="Franklin Gothic Book" panose="020B0503020102020204" pitchFamily="34" charset="0"/>
              </a:rPr>
              <a:t> T cells contribute to a complete response to PD-1 blockade in a Merkel cell carcinoma patient. </a:t>
            </a:r>
            <a:endParaRPr lang="en-CA" sz="2800" b="1" spc="150" dirty="0">
              <a:solidFill>
                <a:schemeClr val="tx1">
                  <a:lumMod val="65000"/>
                  <a:lumOff val="35000"/>
                </a:schemeClr>
              </a:solidFill>
              <a:latin typeface="Franklin Gothic Book" panose="020B0503020102020204" pitchFamily="34" charset="0"/>
            </a:endParaRPr>
          </a:p>
        </p:txBody>
      </p:sp>
      <p:sp>
        <p:nvSpPr>
          <p:cNvPr id="30" name="Title 1"/>
          <p:cNvSpPr txBox="1">
            <a:spLocks/>
          </p:cNvSpPr>
          <p:nvPr/>
        </p:nvSpPr>
        <p:spPr>
          <a:xfrm>
            <a:off x="1706094" y="4941089"/>
            <a:ext cx="4179282" cy="36589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spc="150" dirty="0">
                <a:solidFill>
                  <a:srgbClr val="576E66"/>
                </a:solidFill>
                <a:latin typeface="Franklin Gothic Book" panose="020B0503020102020204" pitchFamily="34" charset="0"/>
              </a:rPr>
              <a:t>Published in Nature Communications February 6, 2024</a:t>
            </a:r>
            <a:endParaRPr lang="en-CA" sz="1400" b="1" spc="150" dirty="0">
              <a:solidFill>
                <a:srgbClr val="576E66"/>
              </a:solidFill>
              <a:latin typeface="Franklin Gothic Book" panose="020B0503020102020204" pitchFamily="34" charset="0"/>
            </a:endParaRPr>
          </a:p>
        </p:txBody>
      </p:sp>
      <p:sp>
        <p:nvSpPr>
          <p:cNvPr id="33" name="TextBox 32"/>
          <p:cNvSpPr txBox="1"/>
          <p:nvPr/>
        </p:nvSpPr>
        <p:spPr>
          <a:xfrm>
            <a:off x="6521815" y="2327581"/>
            <a:ext cx="3146100"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STUDY SUMMARY</a:t>
            </a:r>
          </a:p>
        </p:txBody>
      </p:sp>
      <p:sp>
        <p:nvSpPr>
          <p:cNvPr id="34" name="TextBox 33"/>
          <p:cNvSpPr txBox="1"/>
          <p:nvPr/>
        </p:nvSpPr>
        <p:spPr>
          <a:xfrm>
            <a:off x="6521815" y="2808219"/>
            <a:ext cx="5346724" cy="2893100"/>
          </a:xfrm>
          <a:prstGeom prst="rect">
            <a:avLst/>
          </a:prstGeom>
          <a:noFill/>
        </p:spPr>
        <p:txBody>
          <a:bodyPr wrap="square" lIns="91440" tIns="45720" rIns="91440" bIns="45720" rtlCol="0" anchor="t">
            <a:spAutoFit/>
          </a:bodyPr>
          <a:lstStyle/>
          <a:p>
            <a:pPr algn="just"/>
            <a:r>
              <a:rPr lang="en-US" sz="1400" dirty="0">
                <a:solidFill>
                  <a:srgbClr val="424C59"/>
                </a:solidFill>
              </a:rPr>
              <a:t>The study team investigated how the immune system changes in response to treatment to Pembrolizumab in the INSPIRE study. They found that a rare type of immune cell called </a:t>
            </a:r>
            <a:r>
              <a:rPr lang="en-US" sz="1400" dirty="0" err="1">
                <a:solidFill>
                  <a:srgbClr val="424C59"/>
                </a:solidFill>
              </a:rPr>
              <a:t>γδ</a:t>
            </a:r>
            <a:r>
              <a:rPr lang="en-US" sz="1400" dirty="0">
                <a:solidFill>
                  <a:srgbClr val="424C59"/>
                </a:solidFill>
              </a:rPr>
              <a:t> T cells can play a role in responding to a therapy that targets PD-1/PD-L1 in patients with Merkel cell carcinoma (MCC). In a patient who showed a complete response to the therapy, the team observed an increase in these </a:t>
            </a:r>
            <a:r>
              <a:rPr lang="en-US" sz="1400" dirty="0" err="1">
                <a:solidFill>
                  <a:srgbClr val="424C59"/>
                </a:solidFill>
              </a:rPr>
              <a:t>γδ</a:t>
            </a:r>
            <a:r>
              <a:rPr lang="en-US" sz="1400" dirty="0">
                <a:solidFill>
                  <a:srgbClr val="424C59"/>
                </a:solidFill>
              </a:rPr>
              <a:t> T cells in both the blood and tumor after treatment. These </a:t>
            </a:r>
            <a:r>
              <a:rPr lang="en-US" sz="1400" dirty="0" err="1">
                <a:solidFill>
                  <a:srgbClr val="424C59"/>
                </a:solidFill>
              </a:rPr>
              <a:t>γδ</a:t>
            </a:r>
            <a:r>
              <a:rPr lang="en-US" sz="1400" dirty="0">
                <a:solidFill>
                  <a:srgbClr val="424C59"/>
                </a:solidFill>
              </a:rPr>
              <a:t> T cells had a specific T cell receptor </a:t>
            </a:r>
            <a:r>
              <a:rPr lang="en-US" sz="1400">
                <a:solidFill>
                  <a:srgbClr val="424C59"/>
                </a:solidFill>
              </a:rPr>
              <a:t>that could </a:t>
            </a:r>
            <a:r>
              <a:rPr lang="en-US" sz="1400" dirty="0">
                <a:solidFill>
                  <a:srgbClr val="424C59"/>
                </a:solidFill>
              </a:rPr>
              <a:t>recognize and attack cancer cells. When looking at tumor samples from INSPIRE patients, the </a:t>
            </a:r>
            <a:r>
              <a:rPr lang="en-US" sz="1400" dirty="0" err="1">
                <a:solidFill>
                  <a:srgbClr val="424C59"/>
                </a:solidFill>
              </a:rPr>
              <a:t>γδ</a:t>
            </a:r>
            <a:r>
              <a:rPr lang="en-US" sz="1400" dirty="0">
                <a:solidFill>
                  <a:srgbClr val="424C59"/>
                </a:solidFill>
              </a:rPr>
              <a:t> T cells inside the tumor expressed higher levels of PD-1 and TIGIT compared to other immune cells. This study suggests that these less-studied </a:t>
            </a:r>
            <a:r>
              <a:rPr lang="en-US" sz="1400" dirty="0" err="1">
                <a:solidFill>
                  <a:srgbClr val="424C59"/>
                </a:solidFill>
              </a:rPr>
              <a:t>γδ</a:t>
            </a:r>
            <a:r>
              <a:rPr lang="en-US" sz="1400" dirty="0">
                <a:solidFill>
                  <a:srgbClr val="424C59"/>
                </a:solidFill>
              </a:rPr>
              <a:t> T cells can also contribute to fighting cancer when PD-1 blockade therapy is used.</a:t>
            </a:r>
            <a:endParaRPr lang="en-CA" sz="1600" b="1" dirty="0">
              <a:solidFill>
                <a:srgbClr val="576E66"/>
              </a:solidFill>
              <a:highlight>
                <a:srgbClr val="EDEDED"/>
              </a:highlight>
            </a:endParaRPr>
          </a:p>
        </p:txBody>
      </p:sp>
      <p:pic>
        <p:nvPicPr>
          <p:cNvPr id="5" name="Picture 4"/>
          <p:cNvPicPr>
            <a:picLocks noChangeAspect="1"/>
          </p:cNvPicPr>
          <p:nvPr/>
        </p:nvPicPr>
        <p:blipFill>
          <a:blip r:embed="rId5"/>
          <a:stretch>
            <a:fillRect/>
          </a:stretch>
        </p:blipFill>
        <p:spPr>
          <a:xfrm>
            <a:off x="1730897" y="5406234"/>
            <a:ext cx="4154478" cy="513900"/>
          </a:xfrm>
          <a:prstGeom prst="rect">
            <a:avLst/>
          </a:prstGeom>
        </p:spPr>
      </p:pic>
      <p:grpSp>
        <p:nvGrpSpPr>
          <p:cNvPr id="31" name="Group 30"/>
          <p:cNvGrpSpPr/>
          <p:nvPr/>
        </p:nvGrpSpPr>
        <p:grpSpPr>
          <a:xfrm>
            <a:off x="604447" y="2968694"/>
            <a:ext cx="329627" cy="264208"/>
            <a:chOff x="15481249" y="8319853"/>
            <a:chExt cx="2179623" cy="1648516"/>
          </a:xfrm>
        </p:grpSpPr>
        <p:sp>
          <p:nvSpPr>
            <p:cNvPr id="35" name="Rounded Rectangle"/>
            <p:cNvSpPr/>
            <p:nvPr/>
          </p:nvSpPr>
          <p:spPr>
            <a:xfrm rot="17861700">
              <a:off x="16172432" y="8583253"/>
              <a:ext cx="1648516" cy="1121715"/>
            </a:xfrm>
            <a:prstGeom prst="roundRect">
              <a:avLst>
                <a:gd name="adj" fmla="val 16983"/>
              </a:avLst>
            </a:prstGeom>
            <a:gradFill flip="none" rotWithShape="1">
              <a:gsLst>
                <a:gs pos="0">
                  <a:schemeClr val="bg1">
                    <a:lumMod val="75000"/>
                  </a:schemeClr>
                </a:gs>
                <a:gs pos="100000">
                  <a:schemeClr val="bg1">
                    <a:lumMod val="50000"/>
                  </a:schemeClr>
                </a:gs>
              </a:gsLst>
              <a:lin ang="18638514"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36" name="Group 35"/>
            <p:cNvGrpSpPr/>
            <p:nvPr/>
          </p:nvGrpSpPr>
          <p:grpSpPr>
            <a:xfrm>
              <a:off x="15481249" y="8321307"/>
              <a:ext cx="2179623" cy="1615240"/>
              <a:chOff x="15481249" y="8321307"/>
              <a:chExt cx="2179623" cy="1615240"/>
            </a:xfrm>
          </p:grpSpPr>
          <p:sp>
            <p:nvSpPr>
              <p:cNvPr id="37" name="Line"/>
              <p:cNvSpPr/>
              <p:nvPr/>
            </p:nvSpPr>
            <p:spPr>
              <a:xfrm flipH="1">
                <a:off x="15707794" y="9453463"/>
                <a:ext cx="239517" cy="101622"/>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8" name="Line"/>
              <p:cNvSpPr/>
              <p:nvPr/>
            </p:nvSpPr>
            <p:spPr>
              <a:xfrm flipH="1">
                <a:off x="15629602" y="9604991"/>
                <a:ext cx="71324" cy="168828"/>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9" name="Line"/>
              <p:cNvSpPr/>
              <p:nvPr/>
            </p:nvSpPr>
            <p:spPr>
              <a:xfrm flipH="1" flipV="1">
                <a:off x="15481249" y="9478787"/>
                <a:ext cx="199085" cy="84104"/>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0" name="Line"/>
              <p:cNvSpPr/>
              <p:nvPr/>
            </p:nvSpPr>
            <p:spPr>
              <a:xfrm flipV="1">
                <a:off x="15770478" y="9054488"/>
                <a:ext cx="181088" cy="186822"/>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1" name="Line"/>
              <p:cNvSpPr/>
              <p:nvPr/>
            </p:nvSpPr>
            <p:spPr>
              <a:xfrm flipV="1">
                <a:off x="15938482" y="8822569"/>
                <a:ext cx="0" cy="183277"/>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2" name="Line"/>
              <p:cNvSpPr/>
              <p:nvPr/>
            </p:nvSpPr>
            <p:spPr>
              <a:xfrm>
                <a:off x="15973823" y="9036617"/>
                <a:ext cx="216122" cy="0"/>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 name="Line"/>
              <p:cNvSpPr/>
              <p:nvPr/>
            </p:nvSpPr>
            <p:spPr>
              <a:xfrm flipH="1" flipV="1">
                <a:off x="16131131" y="8559309"/>
                <a:ext cx="153800" cy="209860"/>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 name="Line"/>
              <p:cNvSpPr/>
              <p:nvPr/>
            </p:nvSpPr>
            <p:spPr>
              <a:xfrm flipH="1" flipV="1">
                <a:off x="15900307" y="8533308"/>
                <a:ext cx="180679" cy="30743"/>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5" name="Line"/>
              <p:cNvSpPr/>
              <p:nvPr/>
            </p:nvSpPr>
            <p:spPr>
              <a:xfrm flipV="1">
                <a:off x="16117253" y="8321307"/>
                <a:ext cx="36254" cy="213058"/>
              </a:xfrm>
              <a:prstGeom prst="line">
                <a:avLst/>
              </a:prstGeom>
              <a:noFill/>
              <a:ln w="25400" cap="flat">
                <a:solidFill>
                  <a:schemeClr val="bg1">
                    <a:lumMod val="50000"/>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6" name="Circle"/>
              <p:cNvSpPr/>
              <p:nvPr/>
            </p:nvSpPr>
            <p:spPr>
              <a:xfrm rot="17861700">
                <a:off x="16332510" y="9431482"/>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7" name="Circle"/>
              <p:cNvSpPr/>
              <p:nvPr/>
            </p:nvSpPr>
            <p:spPr>
              <a:xfrm rot="17861700">
                <a:off x="16602461" y="9573179"/>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8" name="Circle"/>
              <p:cNvSpPr/>
              <p:nvPr/>
            </p:nvSpPr>
            <p:spPr>
              <a:xfrm rot="17861700">
                <a:off x="16872412" y="9714878"/>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9" name="Circle"/>
              <p:cNvSpPr/>
              <p:nvPr/>
            </p:nvSpPr>
            <p:spPr>
              <a:xfrm rot="17861700">
                <a:off x="16474208" y="9161531"/>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0" name="Circle"/>
              <p:cNvSpPr/>
              <p:nvPr/>
            </p:nvSpPr>
            <p:spPr>
              <a:xfrm rot="17861700">
                <a:off x="16744159" y="9303228"/>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1" name="Circle"/>
              <p:cNvSpPr/>
              <p:nvPr/>
            </p:nvSpPr>
            <p:spPr>
              <a:xfrm rot="17861700">
                <a:off x="17014110" y="9444926"/>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2" name="Circle"/>
              <p:cNvSpPr/>
              <p:nvPr/>
            </p:nvSpPr>
            <p:spPr>
              <a:xfrm rot="17861700">
                <a:off x="16615905" y="8891579"/>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3" name="Circle"/>
              <p:cNvSpPr/>
              <p:nvPr/>
            </p:nvSpPr>
            <p:spPr>
              <a:xfrm rot="17861700">
                <a:off x="16885856" y="9033277"/>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4" name="Circle"/>
              <p:cNvSpPr/>
              <p:nvPr/>
            </p:nvSpPr>
            <p:spPr>
              <a:xfrm rot="17861700">
                <a:off x="17155807" y="9174974"/>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5" name="Circle"/>
              <p:cNvSpPr/>
              <p:nvPr/>
            </p:nvSpPr>
            <p:spPr>
              <a:xfrm rot="17861700">
                <a:off x="16757603" y="8621627"/>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6" name="Circle"/>
              <p:cNvSpPr/>
              <p:nvPr/>
            </p:nvSpPr>
            <p:spPr>
              <a:xfrm rot="17861700">
                <a:off x="17027554" y="8763326"/>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7" name="Circle"/>
              <p:cNvSpPr/>
              <p:nvPr/>
            </p:nvSpPr>
            <p:spPr>
              <a:xfrm rot="17861700">
                <a:off x="17297505" y="8905023"/>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8" name="Circle"/>
              <p:cNvSpPr/>
              <p:nvPr/>
            </p:nvSpPr>
            <p:spPr>
              <a:xfrm rot="17861700">
                <a:off x="16899300" y="8351675"/>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59" name="Circle"/>
              <p:cNvSpPr/>
              <p:nvPr/>
            </p:nvSpPr>
            <p:spPr>
              <a:xfrm rot="17861700">
                <a:off x="17169251" y="8493373"/>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60" name="Circle"/>
              <p:cNvSpPr/>
              <p:nvPr/>
            </p:nvSpPr>
            <p:spPr>
              <a:xfrm rot="17861700">
                <a:off x="17439203" y="8635070"/>
                <a:ext cx="221669" cy="221669"/>
              </a:xfrm>
              <a:prstGeom prst="ellipse">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55535" y="3776021"/>
            <a:ext cx="305262" cy="385415"/>
          </a:xfrm>
          <a:prstGeom prst="rect">
            <a:avLst/>
          </a:prstGeom>
        </p:spPr>
      </p:pic>
      <p:pic>
        <p:nvPicPr>
          <p:cNvPr id="61" name="Picture 16" descr="Nature Communication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352" b="4832"/>
          <a:stretch/>
        </p:blipFill>
        <p:spPr bwMode="auto">
          <a:xfrm>
            <a:off x="337842" y="4607614"/>
            <a:ext cx="1245909" cy="161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2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225073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6662456" y="347467"/>
            <a:ext cx="923925" cy="923925"/>
          </a:xfrm>
          <a:prstGeom prst="ellipse">
            <a:avLst/>
          </a:prstGeom>
          <a:blipFill>
            <a:blip r:embed="rId2"/>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286250" y="1397635"/>
            <a:ext cx="1714500" cy="646331"/>
          </a:xfrm>
          <a:prstGeom prst="rect">
            <a:avLst/>
          </a:prstGeom>
        </p:spPr>
        <p:txBody>
          <a:bodyPr wrap="square">
            <a:spAutoFit/>
          </a:bodyPr>
          <a:lstStyle/>
          <a:p>
            <a:pPr algn="ctr"/>
            <a:r>
              <a:rPr lang="en-CA" sz="1200" b="1" dirty="0">
                <a:solidFill>
                  <a:srgbClr val="576E66"/>
                </a:solidFill>
              </a:rPr>
              <a:t>Dr. Eric Zhao</a:t>
            </a:r>
          </a:p>
          <a:p>
            <a:pPr algn="ctr"/>
            <a:r>
              <a:rPr lang="en-CA" sz="1200" dirty="0">
                <a:solidFill>
                  <a:schemeClr val="tx1">
                    <a:lumMod val="65000"/>
                    <a:lumOff val="35000"/>
                  </a:schemeClr>
                </a:solidFill>
              </a:rPr>
              <a:t>Postdoctoral Fellow</a:t>
            </a:r>
          </a:p>
          <a:p>
            <a:pPr algn="ctr"/>
            <a:r>
              <a:rPr lang="en-CA" sz="1200" dirty="0">
                <a:solidFill>
                  <a:schemeClr val="tx1">
                    <a:lumMod val="65000"/>
                    <a:lumOff val="35000"/>
                  </a:schemeClr>
                </a:solidFill>
              </a:rPr>
              <a:t>Clinician Scientist</a:t>
            </a:r>
          </a:p>
        </p:txBody>
      </p:sp>
      <p:sp>
        <p:nvSpPr>
          <p:cNvPr id="11" name="Oval 10"/>
          <p:cNvSpPr/>
          <p:nvPr/>
        </p:nvSpPr>
        <p:spPr>
          <a:xfrm>
            <a:off x="8135215" y="347467"/>
            <a:ext cx="923925" cy="923925"/>
          </a:xfrm>
          <a:prstGeom prst="ellipse">
            <a:avLst/>
          </a:prstGeom>
          <a:blipFill dpi="0" rotWithShape="1">
            <a:blip r:embed="rId3"/>
            <a:srcRect/>
            <a:stretch>
              <a:fillRect/>
            </a:stretch>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7673501" y="1398667"/>
            <a:ext cx="1858446" cy="461665"/>
          </a:xfrm>
          <a:prstGeom prst="rect">
            <a:avLst/>
          </a:prstGeom>
        </p:spPr>
        <p:txBody>
          <a:bodyPr wrap="square">
            <a:spAutoFit/>
          </a:bodyPr>
          <a:lstStyle/>
          <a:p>
            <a:pPr algn="ctr"/>
            <a:r>
              <a:rPr lang="en-CA" sz="1200" b="1" dirty="0">
                <a:solidFill>
                  <a:srgbClr val="576E66"/>
                </a:solidFill>
              </a:rPr>
              <a:t>Dr. Enrique Sanz Garcia</a:t>
            </a:r>
          </a:p>
          <a:p>
            <a:pPr algn="ctr"/>
            <a:r>
              <a:rPr lang="en-CA" sz="1200" dirty="0">
                <a:solidFill>
                  <a:schemeClr val="tx1">
                    <a:lumMod val="65000"/>
                    <a:lumOff val="35000"/>
                  </a:schemeClr>
                </a:solidFill>
              </a:rPr>
              <a:t>Clinician Scientist</a:t>
            </a:r>
          </a:p>
        </p:txBody>
      </p:sp>
      <p:sp>
        <p:nvSpPr>
          <p:cNvPr id="14" name="Rectangle 13"/>
          <p:cNvSpPr/>
          <p:nvPr/>
        </p:nvSpPr>
        <p:spPr>
          <a:xfrm>
            <a:off x="10574242" y="1393153"/>
            <a:ext cx="1714500" cy="461665"/>
          </a:xfrm>
          <a:prstGeom prst="rect">
            <a:avLst/>
          </a:prstGeom>
        </p:spPr>
        <p:txBody>
          <a:bodyPr wrap="square">
            <a:spAutoFit/>
          </a:bodyPr>
          <a:lstStyle/>
          <a:p>
            <a:pPr algn="ctr"/>
            <a:r>
              <a:rPr lang="en-CA" sz="1200" b="1" dirty="0">
                <a:solidFill>
                  <a:srgbClr val="576E66"/>
                </a:solidFill>
              </a:rPr>
              <a:t>Dr. Lillian Siu</a:t>
            </a:r>
          </a:p>
          <a:p>
            <a:pPr algn="ctr"/>
            <a:r>
              <a:rPr lang="en-CA" sz="1200" dirty="0">
                <a:solidFill>
                  <a:schemeClr val="tx1">
                    <a:lumMod val="65000"/>
                    <a:lumOff val="35000"/>
                  </a:schemeClr>
                </a:solidFill>
              </a:rPr>
              <a:t>Clinician Scientist</a:t>
            </a:r>
          </a:p>
        </p:txBody>
      </p:sp>
      <p:sp>
        <p:nvSpPr>
          <p:cNvPr id="19" name="TextBox 18"/>
          <p:cNvSpPr txBox="1"/>
          <p:nvPr/>
        </p:nvSpPr>
        <p:spPr>
          <a:xfrm>
            <a:off x="529230" y="2339068"/>
            <a:ext cx="3096687"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RESEARCH QUESTIONS</a:t>
            </a:r>
          </a:p>
        </p:txBody>
      </p:sp>
      <p:sp>
        <p:nvSpPr>
          <p:cNvPr id="21" name="Oval 20"/>
          <p:cNvSpPr/>
          <p:nvPr/>
        </p:nvSpPr>
        <p:spPr>
          <a:xfrm>
            <a:off x="529230" y="3065204"/>
            <a:ext cx="520125" cy="520125"/>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1175269" y="2987967"/>
            <a:ext cx="4679979" cy="738664"/>
          </a:xfrm>
          <a:prstGeom prst="rect">
            <a:avLst/>
          </a:prstGeom>
          <a:noFill/>
        </p:spPr>
        <p:txBody>
          <a:bodyPr wrap="square" rtlCol="0">
            <a:spAutoFit/>
          </a:bodyPr>
          <a:lstStyle/>
          <a:p>
            <a:r>
              <a:rPr lang="en-US" sz="1400" dirty="0">
                <a:solidFill>
                  <a:srgbClr val="424C59"/>
                </a:solidFill>
              </a:rPr>
              <a:t>Could the changes in methylated circulating tumor DNA from the blood predict who are the patients who are most likely to benefit from immunotherapy?</a:t>
            </a:r>
            <a:endParaRPr lang="en-CA" sz="1400" dirty="0">
              <a:solidFill>
                <a:srgbClr val="424C59"/>
              </a:solidFill>
            </a:endParaRPr>
          </a:p>
        </p:txBody>
      </p:sp>
      <p:sp>
        <p:nvSpPr>
          <p:cNvPr id="27" name="Rectangle 26"/>
          <p:cNvSpPr/>
          <p:nvPr/>
        </p:nvSpPr>
        <p:spPr>
          <a:xfrm>
            <a:off x="1164288" y="3845279"/>
            <a:ext cx="4690960" cy="738664"/>
          </a:xfrm>
          <a:prstGeom prst="rect">
            <a:avLst/>
          </a:prstGeom>
        </p:spPr>
        <p:txBody>
          <a:bodyPr wrap="square">
            <a:spAutoFit/>
          </a:bodyPr>
          <a:lstStyle/>
          <a:p>
            <a:pPr lvl="0"/>
            <a:r>
              <a:rPr lang="en-US" sz="1400" dirty="0">
                <a:solidFill>
                  <a:srgbClr val="424C59"/>
                </a:solidFill>
              </a:rPr>
              <a:t>Could the analysis of methylation and fragment length in </a:t>
            </a:r>
            <a:r>
              <a:rPr lang="en-US" sz="1400" dirty="0" err="1">
                <a:solidFill>
                  <a:srgbClr val="424C59"/>
                </a:solidFill>
              </a:rPr>
              <a:t>ctDNA</a:t>
            </a:r>
            <a:r>
              <a:rPr lang="en-US" sz="1400" dirty="0">
                <a:solidFill>
                  <a:srgbClr val="424C59"/>
                </a:solidFill>
              </a:rPr>
              <a:t> be an alternative to other assays that use tumor tissue to inform </a:t>
            </a:r>
            <a:r>
              <a:rPr lang="en-US" sz="1400" dirty="0" err="1">
                <a:solidFill>
                  <a:srgbClr val="424C59"/>
                </a:solidFill>
              </a:rPr>
              <a:t>ctDNA</a:t>
            </a:r>
            <a:r>
              <a:rPr lang="en-US" sz="1400" dirty="0">
                <a:solidFill>
                  <a:srgbClr val="424C59"/>
                </a:solidFill>
              </a:rPr>
              <a:t>?</a:t>
            </a:r>
            <a:endParaRPr lang="en-CA" sz="1400" dirty="0">
              <a:solidFill>
                <a:srgbClr val="424C59"/>
              </a:solidFill>
            </a:endParaRPr>
          </a:p>
        </p:txBody>
      </p:sp>
      <p:sp>
        <p:nvSpPr>
          <p:cNvPr id="29" name="Title 1"/>
          <p:cNvSpPr>
            <a:spLocks noGrp="1"/>
          </p:cNvSpPr>
          <p:nvPr>
            <p:ph type="title"/>
          </p:nvPr>
        </p:nvSpPr>
        <p:spPr>
          <a:xfrm>
            <a:off x="339803" y="207107"/>
            <a:ext cx="5647902" cy="1855042"/>
          </a:xfrm>
          <a:noFill/>
        </p:spPr>
        <p:txBody>
          <a:bodyPr>
            <a:noAutofit/>
          </a:bodyPr>
          <a:lstStyle/>
          <a:p>
            <a:r>
              <a:rPr lang="en-US" sz="2800" b="1" spc="150" dirty="0">
                <a:solidFill>
                  <a:srgbClr val="576E66"/>
                </a:solidFill>
                <a:latin typeface="Franklin Gothic Book" panose="020B0503020102020204" pitchFamily="34" charset="0"/>
              </a:rPr>
              <a:t>Early changes in tumor-naive cell-free methylomes and </a:t>
            </a:r>
            <a:r>
              <a:rPr lang="en-US" sz="2800" b="1" spc="150" dirty="0" err="1">
                <a:solidFill>
                  <a:srgbClr val="576E66"/>
                </a:solidFill>
                <a:latin typeface="Franklin Gothic Book" panose="020B0503020102020204" pitchFamily="34" charset="0"/>
              </a:rPr>
              <a:t>fragmentomes</a:t>
            </a:r>
            <a:r>
              <a:rPr lang="en-US" sz="2800" b="1" spc="150" dirty="0">
                <a:solidFill>
                  <a:srgbClr val="576E66"/>
                </a:solidFill>
                <a:latin typeface="Franklin Gothic Book" panose="020B0503020102020204" pitchFamily="34" charset="0"/>
              </a:rPr>
              <a:t> predict outcomes in patients with solid tumors treated with pembrolizumab.</a:t>
            </a:r>
          </a:p>
        </p:txBody>
      </p:sp>
      <p:sp>
        <p:nvSpPr>
          <p:cNvPr id="30" name="Title 1"/>
          <p:cNvSpPr txBox="1">
            <a:spLocks/>
          </p:cNvSpPr>
          <p:nvPr/>
        </p:nvSpPr>
        <p:spPr>
          <a:xfrm>
            <a:off x="1679196" y="5569280"/>
            <a:ext cx="3661144" cy="36589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spc="150" dirty="0">
                <a:solidFill>
                  <a:srgbClr val="576E66"/>
                </a:solidFill>
                <a:latin typeface="Franklin Gothic Book" panose="020B0503020102020204" pitchFamily="34" charset="0"/>
              </a:rPr>
              <a:t>Published in Cancer Discovery February 23, 2024</a:t>
            </a:r>
            <a:endParaRPr lang="en-CA" sz="1400" b="1" spc="150" dirty="0">
              <a:solidFill>
                <a:srgbClr val="576E66"/>
              </a:solidFill>
              <a:latin typeface="Franklin Gothic Book" panose="020B0503020102020204" pitchFamily="34" charset="0"/>
            </a:endParaRPr>
          </a:p>
        </p:txBody>
      </p:sp>
      <p:sp>
        <p:nvSpPr>
          <p:cNvPr id="33" name="TextBox 32"/>
          <p:cNvSpPr txBox="1"/>
          <p:nvPr/>
        </p:nvSpPr>
        <p:spPr>
          <a:xfrm>
            <a:off x="6521815" y="2327581"/>
            <a:ext cx="3146100" cy="400110"/>
          </a:xfrm>
          <a:prstGeom prst="rect">
            <a:avLst/>
          </a:prstGeom>
          <a:noFill/>
        </p:spPr>
        <p:txBody>
          <a:bodyPr wrap="square" rtlCol="0">
            <a:spAutoFit/>
          </a:bodyPr>
          <a:lstStyle/>
          <a:p>
            <a:r>
              <a:rPr lang="en-CA" sz="2000" b="1" dirty="0">
                <a:solidFill>
                  <a:srgbClr val="424C59"/>
                </a:solidFill>
                <a:latin typeface="Bahnschrift" panose="020B0502040204020203" pitchFamily="34" charset="0"/>
              </a:rPr>
              <a:t>STUDY SUMMARY</a:t>
            </a:r>
          </a:p>
        </p:txBody>
      </p:sp>
      <p:sp>
        <p:nvSpPr>
          <p:cNvPr id="34" name="TextBox 33"/>
          <p:cNvSpPr txBox="1"/>
          <p:nvPr/>
        </p:nvSpPr>
        <p:spPr>
          <a:xfrm>
            <a:off x="6521815" y="2808219"/>
            <a:ext cx="5346724" cy="3416320"/>
          </a:xfrm>
          <a:prstGeom prst="rect">
            <a:avLst/>
          </a:prstGeom>
          <a:noFill/>
        </p:spPr>
        <p:txBody>
          <a:bodyPr wrap="square" lIns="91440" tIns="45720" rIns="91440" bIns="45720" rtlCol="0" anchor="t">
            <a:spAutoFit/>
          </a:bodyPr>
          <a:lstStyle/>
          <a:p>
            <a:pPr algn="just"/>
            <a:r>
              <a:rPr lang="en-US" sz="1200" dirty="0">
                <a:solidFill>
                  <a:srgbClr val="424C59"/>
                </a:solidFill>
              </a:rPr>
              <a:t>INSPIRE is a study that evaluated an immune checkpoint inhibitor (pembrolizumab) in patients with advanced solid tumors. Our team previously showed in this study that the serial circulating DNA (</a:t>
            </a:r>
            <a:r>
              <a:rPr lang="en-US" sz="1200" dirty="0" err="1">
                <a:solidFill>
                  <a:srgbClr val="424C59"/>
                </a:solidFill>
              </a:rPr>
              <a:t>ctDNA</a:t>
            </a:r>
            <a:r>
              <a:rPr lang="en-US" sz="1200" dirty="0">
                <a:solidFill>
                  <a:srgbClr val="424C59"/>
                </a:solidFill>
              </a:rPr>
              <a:t>) analysis in blood was able to discriminate the patients who benefited from treatment before the standard radiological imaging. One of the limitations of our previous work is that the assay used to detect </a:t>
            </a:r>
            <a:r>
              <a:rPr lang="en-US" sz="1200" dirty="0" err="1">
                <a:solidFill>
                  <a:srgbClr val="424C59"/>
                </a:solidFill>
              </a:rPr>
              <a:t>ctDNA</a:t>
            </a:r>
            <a:r>
              <a:rPr lang="en-US" sz="1200" dirty="0">
                <a:solidFill>
                  <a:srgbClr val="424C59"/>
                </a:solidFill>
              </a:rPr>
              <a:t> was informed by genes that were found in the tumor tissue. However, doing a biopsy or having enough archival tissue for that analysis is not feasible in many patients. To overcome this limitation, we used an innovative approach that does not rely in tumor tissue availability and analyzes two characteristics of </a:t>
            </a:r>
            <a:r>
              <a:rPr lang="en-US" sz="1200" dirty="0" err="1">
                <a:solidFill>
                  <a:srgbClr val="424C59"/>
                </a:solidFill>
              </a:rPr>
              <a:t>ctDNA</a:t>
            </a:r>
            <a:r>
              <a:rPr lang="en-US" sz="1200" dirty="0">
                <a:solidFill>
                  <a:srgbClr val="424C59"/>
                </a:solidFill>
              </a:rPr>
              <a:t> such as methylation and fragment length using a technology called </a:t>
            </a:r>
            <a:r>
              <a:rPr lang="en-US" sz="1200" dirty="0" err="1">
                <a:solidFill>
                  <a:srgbClr val="424C59"/>
                </a:solidFill>
              </a:rPr>
              <a:t>cfMeDIP</a:t>
            </a:r>
            <a:r>
              <a:rPr lang="en-US" sz="1200" dirty="0">
                <a:solidFill>
                  <a:srgbClr val="424C59"/>
                </a:solidFill>
              </a:rPr>
              <a:t>-seq (pioneered at Princess Margaret Cancer Centre). We found that this approach was as good as our previous analysis in terms of detecting </a:t>
            </a:r>
            <a:r>
              <a:rPr lang="en-US" sz="1200" dirty="0" err="1">
                <a:solidFill>
                  <a:srgbClr val="424C59"/>
                </a:solidFill>
              </a:rPr>
              <a:t>ctDNA</a:t>
            </a:r>
            <a:r>
              <a:rPr lang="en-US" sz="1200" dirty="0">
                <a:solidFill>
                  <a:srgbClr val="424C59"/>
                </a:solidFill>
              </a:rPr>
              <a:t> before and during treatment. Similar, to our previous approach we also observed that the change on methylation and fragment length during the first six weeks of treatment was associated with survival and control of the disease. This study suggests that </a:t>
            </a:r>
            <a:r>
              <a:rPr lang="en-US" sz="1200" dirty="0" err="1">
                <a:solidFill>
                  <a:srgbClr val="424C59"/>
                </a:solidFill>
              </a:rPr>
              <a:t>ctDNA</a:t>
            </a:r>
            <a:r>
              <a:rPr lang="en-US" sz="1200" dirty="0">
                <a:solidFill>
                  <a:srgbClr val="424C59"/>
                </a:solidFill>
              </a:rPr>
              <a:t> testing using an assay which does not rely in tumor tissue can be useful to track response in plasma in patients treated with pembrolizumab.</a:t>
            </a:r>
            <a:endParaRPr lang="en-CA" sz="1400" b="1" dirty="0">
              <a:solidFill>
                <a:srgbClr val="576E66"/>
              </a:solidFill>
              <a:highlight>
                <a:srgbClr val="EDEDED"/>
              </a:highlight>
            </a:endParaRPr>
          </a:p>
        </p:txBody>
      </p:sp>
      <p:sp>
        <p:nvSpPr>
          <p:cNvPr id="64" name="Oval 63">
            <a:extLst>
              <a:ext uri="{FF2B5EF4-FFF2-40B4-BE49-F238E27FC236}">
                <a16:creationId xmlns:a16="http://schemas.microsoft.com/office/drawing/2014/main" id="{B6913BE0-959A-4709-BAA6-A75C92D3B703}"/>
              </a:ext>
            </a:extLst>
          </p:cNvPr>
          <p:cNvSpPr/>
          <p:nvPr/>
        </p:nvSpPr>
        <p:spPr>
          <a:xfrm>
            <a:off x="10969530" y="336304"/>
            <a:ext cx="923925" cy="923925"/>
          </a:xfrm>
          <a:prstGeom prst="ellipse">
            <a:avLst/>
          </a:prstGeom>
          <a:blipFill dpi="0" rotWithShape="1">
            <a:blip r:embed="rId4" cstate="print">
              <a:extLst>
                <a:ext uri="{28A0092B-C50C-407E-A947-70E740481C1C}">
                  <a14:useLocalDpi xmlns:a14="http://schemas.microsoft.com/office/drawing/2010/main"/>
                </a:ext>
              </a:extLst>
            </a:blip>
            <a:srcRect/>
            <a:tile tx="-63500" ty="-63500" sx="85000" sy="85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a:extLst>
              <a:ext uri="{FF2B5EF4-FFF2-40B4-BE49-F238E27FC236}">
                <a16:creationId xmlns:a16="http://schemas.microsoft.com/office/drawing/2014/main" id="{A42B6D89-2EE5-464D-B47B-683BDEB039C0}"/>
              </a:ext>
            </a:extLst>
          </p:cNvPr>
          <p:cNvSpPr/>
          <p:nvPr/>
        </p:nvSpPr>
        <p:spPr>
          <a:xfrm>
            <a:off x="9575530" y="336304"/>
            <a:ext cx="923925" cy="923925"/>
          </a:xfrm>
          <a:prstGeom prst="ellipse">
            <a:avLst/>
          </a:prstGeom>
          <a:blipFill dpi="0" rotWithShape="1">
            <a:blip r:embed="rId5"/>
            <a:srcRect/>
            <a:tile tx="-63500" ty="0" sx="50000" sy="50000" flip="none" algn="tl"/>
          </a:blipFill>
          <a:ln>
            <a:solidFill>
              <a:srgbClr val="424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ectangle 65">
            <a:extLst>
              <a:ext uri="{FF2B5EF4-FFF2-40B4-BE49-F238E27FC236}">
                <a16:creationId xmlns:a16="http://schemas.microsoft.com/office/drawing/2014/main" id="{D8378A60-8145-4FCD-BB50-74DE4BB7C8EC}"/>
              </a:ext>
            </a:extLst>
          </p:cNvPr>
          <p:cNvSpPr/>
          <p:nvPr/>
        </p:nvSpPr>
        <p:spPr>
          <a:xfrm>
            <a:off x="9180242" y="1395910"/>
            <a:ext cx="1714500" cy="461665"/>
          </a:xfrm>
          <a:prstGeom prst="rect">
            <a:avLst/>
          </a:prstGeom>
        </p:spPr>
        <p:txBody>
          <a:bodyPr wrap="square">
            <a:spAutoFit/>
          </a:bodyPr>
          <a:lstStyle/>
          <a:p>
            <a:pPr algn="ctr"/>
            <a:r>
              <a:rPr lang="en-CA" sz="1200" b="1" dirty="0">
                <a:solidFill>
                  <a:srgbClr val="576E66"/>
                </a:solidFill>
              </a:rPr>
              <a:t>Dr. Trevor Pugh</a:t>
            </a:r>
          </a:p>
          <a:p>
            <a:pPr algn="ctr"/>
            <a:r>
              <a:rPr lang="en-CA" sz="1200" dirty="0">
                <a:solidFill>
                  <a:schemeClr val="tx1">
                    <a:lumMod val="65000"/>
                    <a:lumOff val="35000"/>
                  </a:schemeClr>
                </a:solidFill>
              </a:rPr>
              <a:t>Senior Scientist</a:t>
            </a:r>
          </a:p>
        </p:txBody>
      </p:sp>
      <p:pic>
        <p:nvPicPr>
          <p:cNvPr id="67" name="Picture 66" descr="C:\Users\t33400uhn\Downloads\clipart1618851.png">
            <a:extLst>
              <a:ext uri="{FF2B5EF4-FFF2-40B4-BE49-F238E27FC236}">
                <a16:creationId xmlns:a16="http://schemas.microsoft.com/office/drawing/2014/main" id="{5873F82C-B946-4FAB-8660-A84FF54B4C80}"/>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615040" y="3196211"/>
            <a:ext cx="367589" cy="280779"/>
          </a:xfrm>
          <a:prstGeom prst="rect">
            <a:avLst/>
          </a:prstGeom>
          <a:noFill/>
          <a:ln>
            <a:noFill/>
          </a:ln>
        </p:spPr>
      </p:pic>
      <p:grpSp>
        <p:nvGrpSpPr>
          <p:cNvPr id="69" name="Group 68">
            <a:extLst>
              <a:ext uri="{FF2B5EF4-FFF2-40B4-BE49-F238E27FC236}">
                <a16:creationId xmlns:a16="http://schemas.microsoft.com/office/drawing/2014/main" id="{3F152096-1C9C-490A-9E5A-3C333559AC04}"/>
              </a:ext>
            </a:extLst>
          </p:cNvPr>
          <p:cNvGrpSpPr/>
          <p:nvPr/>
        </p:nvGrpSpPr>
        <p:grpSpPr>
          <a:xfrm>
            <a:off x="529229" y="3961948"/>
            <a:ext cx="520125" cy="520126"/>
            <a:chOff x="603877" y="3041581"/>
            <a:chExt cx="520125" cy="520126"/>
          </a:xfrm>
        </p:grpSpPr>
        <p:sp>
          <p:nvSpPr>
            <p:cNvPr id="70" name="Oval 69">
              <a:extLst>
                <a:ext uri="{FF2B5EF4-FFF2-40B4-BE49-F238E27FC236}">
                  <a16:creationId xmlns:a16="http://schemas.microsoft.com/office/drawing/2014/main" id="{BE422AEA-CB7D-4F45-95B7-D9E45A7CB915}"/>
                </a:ext>
              </a:extLst>
            </p:cNvPr>
            <p:cNvSpPr/>
            <p:nvPr/>
          </p:nvSpPr>
          <p:spPr>
            <a:xfrm>
              <a:off x="603877" y="3041581"/>
              <a:ext cx="520125" cy="520126"/>
            </a:xfrm>
            <a:prstGeom prst="ellips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TextBox 70">
              <a:extLst>
                <a:ext uri="{FF2B5EF4-FFF2-40B4-BE49-F238E27FC236}">
                  <a16:creationId xmlns:a16="http://schemas.microsoft.com/office/drawing/2014/main" id="{5852C9C4-DF8E-4F26-ACAF-083323B8E7AC}"/>
                </a:ext>
              </a:extLst>
            </p:cNvPr>
            <p:cNvSpPr txBox="1"/>
            <p:nvPr/>
          </p:nvSpPr>
          <p:spPr>
            <a:xfrm>
              <a:off x="818292" y="3159019"/>
              <a:ext cx="255198" cy="169277"/>
            </a:xfrm>
            <a:prstGeom prst="rect">
              <a:avLst/>
            </a:prstGeom>
            <a:noFill/>
          </p:spPr>
          <p:txBody>
            <a:bodyPr wrap="none" rtlCol="0">
              <a:spAutoFit/>
            </a:bodyPr>
            <a:lstStyle/>
            <a:p>
              <a:r>
                <a:rPr lang="en-CA" sz="500" dirty="0"/>
                <a:t>AC</a:t>
              </a:r>
            </a:p>
          </p:txBody>
        </p:sp>
        <p:pic>
          <p:nvPicPr>
            <p:cNvPr id="72" name="Picture 2" descr="Sequencing Platforms | Compare NGS platform applications &amp; specifications">
              <a:extLst>
                <a:ext uri="{FF2B5EF4-FFF2-40B4-BE49-F238E27FC236}">
                  <a16:creationId xmlns:a16="http://schemas.microsoft.com/office/drawing/2014/main" id="{FCC7CC82-00AA-4426-B7B3-AFA95DE3720F}"/>
                </a:ext>
              </a:extLst>
            </p:cNvPr>
            <p:cNvPicPr>
              <a:picLocks noChangeAspect="1" noChangeArrowheads="1"/>
            </p:cNvPicPr>
            <p:nvPr/>
          </p:nvPicPr>
          <p:blipFill>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7990" y="3136755"/>
              <a:ext cx="490022" cy="326682"/>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Picture 18" descr="Issue Cover">
            <a:extLst>
              <a:ext uri="{FF2B5EF4-FFF2-40B4-BE49-F238E27FC236}">
                <a16:creationId xmlns:a16="http://schemas.microsoft.com/office/drawing/2014/main" id="{4D027DD3-C3AB-4B3C-9506-354F91D9FA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424" y="4924623"/>
            <a:ext cx="1245600" cy="1655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34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2DF"/>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26937077"/>
              </p:ext>
            </p:extLst>
          </p:nvPr>
        </p:nvGraphicFramePr>
        <p:xfrm>
          <a:off x="314129" y="488657"/>
          <a:ext cx="11541967" cy="6040120"/>
        </p:xfrm>
        <a:graphic>
          <a:graphicData uri="http://schemas.openxmlformats.org/drawingml/2006/table">
            <a:tbl>
              <a:tblPr firstRow="1" bandRow="1">
                <a:tableStyleId>{5C22544A-7EE6-4342-B048-85BDC9FD1C3A}</a:tableStyleId>
              </a:tblPr>
              <a:tblGrid>
                <a:gridCol w="5766199">
                  <a:extLst>
                    <a:ext uri="{9D8B030D-6E8A-4147-A177-3AD203B41FA5}">
                      <a16:colId xmlns:a16="http://schemas.microsoft.com/office/drawing/2014/main" val="3868947321"/>
                    </a:ext>
                  </a:extLst>
                </a:gridCol>
                <a:gridCol w="1185754">
                  <a:extLst>
                    <a:ext uri="{9D8B030D-6E8A-4147-A177-3AD203B41FA5}">
                      <a16:colId xmlns:a16="http://schemas.microsoft.com/office/drawing/2014/main" val="494418525"/>
                    </a:ext>
                  </a:extLst>
                </a:gridCol>
                <a:gridCol w="2323694">
                  <a:extLst>
                    <a:ext uri="{9D8B030D-6E8A-4147-A177-3AD203B41FA5}">
                      <a16:colId xmlns:a16="http://schemas.microsoft.com/office/drawing/2014/main" val="2421547502"/>
                    </a:ext>
                  </a:extLst>
                </a:gridCol>
                <a:gridCol w="1195315">
                  <a:extLst>
                    <a:ext uri="{9D8B030D-6E8A-4147-A177-3AD203B41FA5}">
                      <a16:colId xmlns:a16="http://schemas.microsoft.com/office/drawing/2014/main" val="3332666030"/>
                    </a:ext>
                  </a:extLst>
                </a:gridCol>
                <a:gridCol w="1071005">
                  <a:extLst>
                    <a:ext uri="{9D8B030D-6E8A-4147-A177-3AD203B41FA5}">
                      <a16:colId xmlns:a16="http://schemas.microsoft.com/office/drawing/2014/main" val="4256140159"/>
                    </a:ext>
                  </a:extLst>
                </a:gridCol>
              </a:tblGrid>
              <a:tr h="370840">
                <a:tc>
                  <a:txBody>
                    <a:bodyPr/>
                    <a:lstStyle/>
                    <a:p>
                      <a:endParaRPr lang="en-CA" sz="12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lumMod val="65000"/>
                              <a:lumOff val="35000"/>
                            </a:schemeClr>
                          </a:solidFill>
                        </a:rPr>
                        <a:t>Primary Author</a:t>
                      </a:r>
                      <a:endParaRPr lang="en-CA" sz="12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lumMod val="65000"/>
                              <a:lumOff val="35000"/>
                            </a:schemeClr>
                          </a:solidFill>
                        </a:rPr>
                        <a:t>Journal</a:t>
                      </a:r>
                      <a:endParaRPr lang="en-CA" sz="12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lumMod val="65000"/>
                              <a:lumOff val="35000"/>
                            </a:schemeClr>
                          </a:solidFill>
                        </a:rPr>
                        <a:t>Date</a:t>
                      </a:r>
                      <a:endParaRPr lang="en-CA" sz="12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lumMod val="65000"/>
                              <a:lumOff val="35000"/>
                            </a:schemeClr>
                          </a:solidFill>
                        </a:rPr>
                        <a:t>PMID</a:t>
                      </a:r>
                      <a:endParaRPr lang="en-CA" sz="1200" dirty="0">
                        <a:solidFill>
                          <a:schemeClr val="tx1">
                            <a:lumMod val="65000"/>
                            <a:lumOff val="35000"/>
                          </a:schemeClr>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2272586"/>
                  </a:ext>
                </a:extLst>
              </a:tr>
              <a:tr h="370840">
                <a:tc>
                  <a:txBody>
                    <a:bodyPr/>
                    <a:lstStyle/>
                    <a:p>
                      <a:r>
                        <a:rPr lang="en-US" sz="1200" dirty="0">
                          <a:solidFill>
                            <a:srgbClr val="303C38"/>
                          </a:solidFill>
                        </a:rPr>
                        <a:t>An interim report on the investigator-initiated</a:t>
                      </a:r>
                      <a:r>
                        <a:rPr lang="en-US" sz="1200" baseline="0" dirty="0">
                          <a:solidFill>
                            <a:srgbClr val="303C38"/>
                          </a:solidFill>
                        </a:rPr>
                        <a:t> </a:t>
                      </a:r>
                      <a:r>
                        <a:rPr lang="en-US" sz="1200" dirty="0">
                          <a:solidFill>
                            <a:srgbClr val="303C38"/>
                          </a:solidFill>
                        </a:rPr>
                        <a:t>phase 2 study of pembrolizumab immunological response evaluation (INSPIRE). </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Derek</a:t>
                      </a:r>
                      <a:r>
                        <a:rPr lang="en-US" sz="1200" baseline="0" dirty="0">
                          <a:solidFill>
                            <a:srgbClr val="303C38"/>
                          </a:solidFill>
                        </a:rPr>
                        <a:t> Clouthier</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Journal for  Immunotherapy Cancer</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13</a:t>
                      </a:r>
                      <a:r>
                        <a:rPr lang="en-US" sz="1200" baseline="0" dirty="0">
                          <a:solidFill>
                            <a:srgbClr val="303C38"/>
                          </a:solidFill>
                        </a:rPr>
                        <a:t> Mar 2019</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rgbClr val="303C38"/>
                          </a:solidFill>
                          <a:effectLst/>
                          <a:latin typeface="+mn-lt"/>
                          <a:ea typeface="+mn-ea"/>
                          <a:cs typeface="+mn-cs"/>
                        </a:rPr>
                        <a:t>30867072</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116089"/>
                  </a:ext>
                </a:extLst>
              </a:tr>
              <a:tr h="370840">
                <a:tc>
                  <a:txBody>
                    <a:bodyPr/>
                    <a:lstStyle/>
                    <a:p>
                      <a:r>
                        <a:rPr lang="en-US" sz="1200" dirty="0">
                          <a:solidFill>
                            <a:srgbClr val="303C38"/>
                          </a:solidFill>
                        </a:rPr>
                        <a:t>Predicting response and toxicity to PD-1 inhibition using serum autoantibodies</a:t>
                      </a:r>
                      <a:r>
                        <a:rPr lang="en-US" sz="1200" baseline="0" dirty="0">
                          <a:solidFill>
                            <a:srgbClr val="303C38"/>
                          </a:solidFill>
                        </a:rPr>
                        <a:t> </a:t>
                      </a:r>
                      <a:r>
                        <a:rPr lang="en-US" sz="1200" dirty="0">
                          <a:solidFill>
                            <a:srgbClr val="303C38"/>
                          </a:solidFill>
                        </a:rPr>
                        <a:t>identified from immuno-mass spectrometry.</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Milena Music</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F1000Research</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7 May 2020</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rgbClr val="303C38"/>
                          </a:solidFill>
                          <a:effectLst/>
                          <a:latin typeface="+mn-lt"/>
                          <a:ea typeface="+mn-ea"/>
                          <a:cs typeface="+mn-cs"/>
                        </a:rPr>
                        <a:t>33299547</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52827"/>
                  </a:ext>
                </a:extLst>
              </a:tr>
              <a:tr h="370840">
                <a:tc>
                  <a:txBody>
                    <a:bodyPr/>
                    <a:lstStyle/>
                    <a:p>
                      <a:r>
                        <a:rPr lang="en-US" sz="1200" dirty="0">
                          <a:solidFill>
                            <a:srgbClr val="303C38"/>
                          </a:solidFill>
                        </a:rPr>
                        <a:t>Personalized circulating tumor DNA analysis as</a:t>
                      </a:r>
                      <a:r>
                        <a:rPr lang="en-US" sz="1200" baseline="0" dirty="0">
                          <a:solidFill>
                            <a:srgbClr val="303C38"/>
                          </a:solidFill>
                        </a:rPr>
                        <a:t> </a:t>
                      </a:r>
                      <a:r>
                        <a:rPr lang="en-US" sz="1200" dirty="0">
                          <a:solidFill>
                            <a:srgbClr val="303C38"/>
                          </a:solidFill>
                        </a:rPr>
                        <a:t>a predictive biomarker in solid tumor patients treated with pembrolizumab. </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Scott Bratman</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Nature Cancer</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3</a:t>
                      </a:r>
                      <a:r>
                        <a:rPr lang="en-US" sz="1200" baseline="0" dirty="0">
                          <a:solidFill>
                            <a:srgbClr val="303C38"/>
                          </a:solidFill>
                        </a:rPr>
                        <a:t> Aug 2020</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35121950</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653497"/>
                  </a:ext>
                </a:extLst>
              </a:tr>
              <a:tr h="370840">
                <a:tc>
                  <a:txBody>
                    <a:bodyPr/>
                    <a:lstStyle/>
                    <a:p>
                      <a:r>
                        <a:rPr lang="en-US" sz="1200" dirty="0">
                          <a:solidFill>
                            <a:srgbClr val="303C38"/>
                          </a:solidFill>
                        </a:rPr>
                        <a:t>Predicting Toxicity and Response to Pembrolizumab Through Germline Genomic HLA</a:t>
                      </a:r>
                      <a:r>
                        <a:rPr lang="en-US" sz="1200" baseline="0" dirty="0">
                          <a:solidFill>
                            <a:srgbClr val="303C38"/>
                          </a:solidFill>
                        </a:rPr>
                        <a:t> </a:t>
                      </a:r>
                      <a:r>
                        <a:rPr lang="en-US" sz="1200" dirty="0">
                          <a:solidFill>
                            <a:srgbClr val="303C38"/>
                          </a:solidFill>
                        </a:rPr>
                        <a:t>Class 1 Analysis. </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Marco Iafolla</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JNCI Cancer Spectrum</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29 Dec 2020</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dirty="0">
                          <a:solidFill>
                            <a:srgbClr val="303C38"/>
                          </a:solidFill>
                          <a:effectLst/>
                          <a:latin typeface="+mn-lt"/>
                          <a:ea typeface="+mn-ea"/>
                          <a:cs typeface="+mn-cs"/>
                        </a:rPr>
                        <a:t>33554038</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480013"/>
                  </a:ext>
                </a:extLst>
              </a:tr>
              <a:tr h="370840">
                <a:tc>
                  <a:txBody>
                    <a:bodyPr/>
                    <a:lstStyle/>
                    <a:p>
                      <a:r>
                        <a:rPr lang="en-US" sz="1200" dirty="0">
                          <a:solidFill>
                            <a:srgbClr val="303C38"/>
                          </a:solidFill>
                        </a:rPr>
                        <a:t>Pan-cancer</a:t>
                      </a:r>
                      <a:r>
                        <a:rPr lang="en-US" sz="1200" baseline="0" dirty="0">
                          <a:solidFill>
                            <a:srgbClr val="303C38"/>
                          </a:solidFill>
                        </a:rPr>
                        <a:t> </a:t>
                      </a:r>
                      <a:r>
                        <a:rPr lang="en-US" sz="1200" dirty="0">
                          <a:solidFill>
                            <a:srgbClr val="303C38"/>
                          </a:solidFill>
                        </a:rPr>
                        <a:t>analysis of longitudinal metastatic tumors reveals genomic alterations and</a:t>
                      </a:r>
                      <a:r>
                        <a:rPr lang="en-US" sz="1200" baseline="0" dirty="0">
                          <a:solidFill>
                            <a:srgbClr val="303C38"/>
                          </a:solidFill>
                        </a:rPr>
                        <a:t> </a:t>
                      </a:r>
                      <a:r>
                        <a:rPr lang="en-US" sz="1200" dirty="0">
                          <a:solidFill>
                            <a:srgbClr val="303C38"/>
                          </a:solidFill>
                        </a:rPr>
                        <a:t>immune landscape dynamics associated with pembrolizumab sensitivity.</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Cindy Yang SY</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Nature Communications</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26 Aug 2021</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34446728</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765534"/>
                  </a:ext>
                </a:extLst>
              </a:tr>
              <a:tr h="370840">
                <a:tc>
                  <a:txBody>
                    <a:bodyPr/>
                    <a:lstStyle/>
                    <a:p>
                      <a:r>
                        <a:rPr lang="en-US" sz="1200" dirty="0">
                          <a:solidFill>
                            <a:srgbClr val="303C38"/>
                          </a:solidFill>
                        </a:rPr>
                        <a:t>All</a:t>
                      </a:r>
                      <a:r>
                        <a:rPr lang="en-US" sz="1200" baseline="0" dirty="0">
                          <a:solidFill>
                            <a:srgbClr val="303C38"/>
                          </a:solidFill>
                        </a:rPr>
                        <a:t> </a:t>
                      </a:r>
                      <a:r>
                        <a:rPr lang="en-US" sz="1200" dirty="0">
                          <a:solidFill>
                            <a:srgbClr val="303C38"/>
                          </a:solidFill>
                        </a:rPr>
                        <a:t>is not lost: learning from 9p21 loss in cancer. </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Pavlina Spiliopoulou</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Trends Immunology</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1 Apr</a:t>
                      </a:r>
                      <a:r>
                        <a:rPr lang="en-US" sz="1200" baseline="0" dirty="0">
                          <a:solidFill>
                            <a:srgbClr val="303C38"/>
                          </a:solidFill>
                        </a:rPr>
                        <a:t> 2022</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35379580</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7621346"/>
                  </a:ext>
                </a:extLst>
              </a:tr>
              <a:tr h="370840">
                <a:tc>
                  <a:txBody>
                    <a:bodyPr/>
                    <a:lstStyle/>
                    <a:p>
                      <a:r>
                        <a:rPr lang="en-US" sz="1200" dirty="0">
                          <a:solidFill>
                            <a:srgbClr val="303C38"/>
                          </a:solidFill>
                        </a:rPr>
                        <a:t>Increase in</a:t>
                      </a:r>
                      <a:r>
                        <a:rPr lang="en-US" sz="1200" baseline="0" dirty="0">
                          <a:solidFill>
                            <a:srgbClr val="303C38"/>
                          </a:solidFill>
                        </a:rPr>
                        <a:t> </a:t>
                      </a:r>
                      <a:r>
                        <a:rPr lang="en-US" sz="1200" dirty="0">
                          <a:solidFill>
                            <a:srgbClr val="303C38"/>
                          </a:solidFill>
                        </a:rPr>
                        <a:t>serum choline levels predicts for improved progression-free survival (PFS) in</a:t>
                      </a:r>
                      <a:r>
                        <a:rPr lang="en-US" sz="1200" baseline="0" dirty="0">
                          <a:solidFill>
                            <a:srgbClr val="303C38"/>
                          </a:solidFill>
                        </a:rPr>
                        <a:t> </a:t>
                      </a:r>
                      <a:r>
                        <a:rPr lang="en-US" sz="1200" dirty="0">
                          <a:solidFill>
                            <a:srgbClr val="303C38"/>
                          </a:solidFill>
                        </a:rPr>
                        <a:t>patients with advanced cancers receiving pembrolizumab.</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Geoffrey Watson</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Journal for Immunotherapy Cancer</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15 Jun 2022</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35705312</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8752023"/>
                  </a:ext>
                </a:extLst>
              </a:tr>
              <a:tr h="370840">
                <a:tc>
                  <a:txBody>
                    <a:bodyPr/>
                    <a:lstStyle/>
                    <a:p>
                      <a:r>
                        <a:rPr lang="en-US" sz="1200" dirty="0">
                          <a:solidFill>
                            <a:srgbClr val="303C38"/>
                          </a:solidFill>
                        </a:rPr>
                        <a:t>Pre-encoded responsiveness to type I interferon in the</a:t>
                      </a:r>
                    </a:p>
                    <a:p>
                      <a:r>
                        <a:rPr lang="en-US" sz="1200" dirty="0">
                          <a:solidFill>
                            <a:srgbClr val="303C38"/>
                          </a:solidFill>
                        </a:rPr>
                        <a:t>peripheral immune system defines outcome of PD1 blockade therapy.</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Giselle</a:t>
                      </a:r>
                      <a:r>
                        <a:rPr lang="en-US" sz="1200" baseline="0" dirty="0">
                          <a:solidFill>
                            <a:srgbClr val="303C38"/>
                          </a:solidFill>
                        </a:rPr>
                        <a:t> </a:t>
                      </a:r>
                      <a:r>
                        <a:rPr lang="en-US" sz="1200" dirty="0">
                          <a:solidFill>
                            <a:srgbClr val="303C38"/>
                          </a:solidFill>
                        </a:rPr>
                        <a:t>Boukhaled</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Nature Immunology</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14 Jul</a:t>
                      </a:r>
                      <a:r>
                        <a:rPr lang="en-US" sz="1200" baseline="0" dirty="0">
                          <a:solidFill>
                            <a:srgbClr val="303C38"/>
                          </a:solidFill>
                        </a:rPr>
                        <a:t> 2022</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35835962</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462211"/>
                  </a:ext>
                </a:extLst>
              </a:tr>
              <a:tr h="370840">
                <a:tc>
                  <a:txBody>
                    <a:bodyPr/>
                    <a:lstStyle/>
                    <a:p>
                      <a:r>
                        <a:rPr lang="en-US" sz="1200" dirty="0">
                          <a:solidFill>
                            <a:srgbClr val="303C38"/>
                          </a:solidFill>
                        </a:rPr>
                        <a:t>Autoimmune </a:t>
                      </a:r>
                      <a:r>
                        <a:rPr lang="en-US" sz="1200" dirty="0" err="1">
                          <a:solidFill>
                            <a:srgbClr val="303C38"/>
                          </a:solidFill>
                        </a:rPr>
                        <a:t>PaneLs</a:t>
                      </a:r>
                      <a:r>
                        <a:rPr lang="en-US" sz="1200" dirty="0">
                          <a:solidFill>
                            <a:srgbClr val="303C38"/>
                          </a:solidFill>
                        </a:rPr>
                        <a:t> as </a:t>
                      </a:r>
                      <a:r>
                        <a:rPr lang="en-US" sz="1200" dirty="0" err="1">
                          <a:solidFill>
                            <a:srgbClr val="303C38"/>
                          </a:solidFill>
                        </a:rPr>
                        <a:t>PrEdictors</a:t>
                      </a:r>
                      <a:r>
                        <a:rPr lang="en-US" sz="1200" dirty="0">
                          <a:solidFill>
                            <a:srgbClr val="303C38"/>
                          </a:solidFill>
                        </a:rPr>
                        <a:t> of Toxicity in Patients </a:t>
                      </a:r>
                      <a:r>
                        <a:rPr lang="en-US" sz="1200" dirty="0" err="1">
                          <a:solidFill>
                            <a:srgbClr val="303C38"/>
                          </a:solidFill>
                        </a:rPr>
                        <a:t>TReated</a:t>
                      </a:r>
                      <a:r>
                        <a:rPr lang="en-US" sz="1200" baseline="0" dirty="0">
                          <a:solidFill>
                            <a:srgbClr val="303C38"/>
                          </a:solidFill>
                        </a:rPr>
                        <a:t> </a:t>
                      </a:r>
                      <a:r>
                        <a:rPr lang="en-US" sz="1200" dirty="0">
                          <a:solidFill>
                            <a:srgbClr val="303C38"/>
                          </a:solidFill>
                        </a:rPr>
                        <a:t>with Immune Checkpoint </a:t>
                      </a:r>
                      <a:r>
                        <a:rPr lang="en-US" sz="1200" dirty="0" err="1">
                          <a:solidFill>
                            <a:srgbClr val="303C38"/>
                          </a:solidFill>
                        </a:rPr>
                        <a:t>InhibiTors</a:t>
                      </a:r>
                      <a:r>
                        <a:rPr lang="en-US" sz="1200" dirty="0">
                          <a:solidFill>
                            <a:srgbClr val="303C38"/>
                          </a:solidFill>
                        </a:rPr>
                        <a:t> (ALERT).</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Sofia Genta</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Journal of Experimental &amp;</a:t>
                      </a:r>
                      <a:r>
                        <a:rPr lang="en-US" sz="1200" baseline="0" dirty="0">
                          <a:solidFill>
                            <a:srgbClr val="303C38"/>
                          </a:solidFill>
                        </a:rPr>
                        <a:t> </a:t>
                      </a:r>
                      <a:r>
                        <a:rPr lang="en-US" sz="1200" dirty="0">
                          <a:solidFill>
                            <a:srgbClr val="303C38"/>
                          </a:solidFill>
                        </a:rPr>
                        <a:t> Clinical Cancer Research</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21 Oct 2023</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37865776</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910865"/>
                  </a:ext>
                </a:extLst>
              </a:tr>
              <a:tr h="370840">
                <a:tc>
                  <a:txBody>
                    <a:bodyPr/>
                    <a:lstStyle/>
                    <a:p>
                      <a:r>
                        <a:rPr lang="en-US" sz="1200" dirty="0">
                          <a:solidFill>
                            <a:srgbClr val="303C38"/>
                          </a:solidFill>
                        </a:rPr>
                        <a:t>Tumor reactive </a:t>
                      </a:r>
                      <a:r>
                        <a:rPr lang="en-US" sz="1200" dirty="0" err="1">
                          <a:solidFill>
                            <a:srgbClr val="303C38"/>
                          </a:solidFill>
                        </a:rPr>
                        <a:t>γδ</a:t>
                      </a:r>
                      <a:r>
                        <a:rPr lang="en-US" sz="1200" dirty="0">
                          <a:solidFill>
                            <a:srgbClr val="303C38"/>
                          </a:solidFill>
                        </a:rPr>
                        <a:t> T cells contribute to a complete response to PD-1 blockade in a Merkel cell carcinoma patient. </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Scott</a:t>
                      </a:r>
                      <a:r>
                        <a:rPr lang="en-US" sz="1200" baseline="0" dirty="0">
                          <a:solidFill>
                            <a:srgbClr val="303C38"/>
                          </a:solidFill>
                        </a:rPr>
                        <a:t> Lien </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Nature Communications</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6 Feb 2024</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38321065</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4260045"/>
                  </a:ext>
                </a:extLst>
              </a:tr>
              <a:tr h="370840">
                <a:tc>
                  <a:txBody>
                    <a:bodyPr/>
                    <a:lstStyle/>
                    <a:p>
                      <a:r>
                        <a:rPr lang="en-US" sz="1200" dirty="0">
                          <a:solidFill>
                            <a:srgbClr val="303C38"/>
                          </a:solidFill>
                        </a:rPr>
                        <a:t>Early changes in tumor-naive cell-free </a:t>
                      </a:r>
                      <a:r>
                        <a:rPr lang="en-US" sz="1200" dirty="0" err="1">
                          <a:solidFill>
                            <a:srgbClr val="303C38"/>
                          </a:solidFill>
                        </a:rPr>
                        <a:t>methylomes</a:t>
                      </a:r>
                      <a:r>
                        <a:rPr lang="en-US" sz="1200" dirty="0">
                          <a:solidFill>
                            <a:srgbClr val="303C38"/>
                          </a:solidFill>
                        </a:rPr>
                        <a:t> and </a:t>
                      </a:r>
                      <a:r>
                        <a:rPr lang="en-US" sz="1200" dirty="0" err="1">
                          <a:solidFill>
                            <a:srgbClr val="303C38"/>
                          </a:solidFill>
                        </a:rPr>
                        <a:t>fragmentomes</a:t>
                      </a:r>
                      <a:r>
                        <a:rPr lang="en-US" sz="1200" dirty="0">
                          <a:solidFill>
                            <a:srgbClr val="303C38"/>
                          </a:solidFill>
                        </a:rPr>
                        <a:t> predict outcomes in patients with solid tumors treated with pembrolizumab</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Eric</a:t>
                      </a:r>
                      <a:r>
                        <a:rPr lang="en-US" sz="1200" baseline="0" dirty="0">
                          <a:solidFill>
                            <a:srgbClr val="303C38"/>
                          </a:solidFill>
                        </a:rPr>
                        <a:t> Zhao &amp; Enrique Sanz Garcia</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Cancer Discovery</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23 Feb 2024</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dirty="0">
                          <a:solidFill>
                            <a:srgbClr val="303C38"/>
                          </a:solidFill>
                        </a:rPr>
                        <a:t>38393391</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solidFill>
                        <a:srgbClr val="576E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78375"/>
                  </a:ext>
                </a:extLst>
              </a:tr>
              <a:tr h="370840">
                <a:tc>
                  <a:txBody>
                    <a:bodyPr/>
                    <a:lstStyle/>
                    <a:p>
                      <a:r>
                        <a:rPr lang="en-US" sz="1200" dirty="0">
                          <a:solidFill>
                            <a:srgbClr val="303C38"/>
                          </a:solidFill>
                        </a:rPr>
                        <a:t>Combined transcriptome and </a:t>
                      </a:r>
                      <a:r>
                        <a:rPr lang="en-US" sz="1200" dirty="0" err="1">
                          <a:solidFill>
                            <a:srgbClr val="303C38"/>
                          </a:solidFill>
                        </a:rPr>
                        <a:t>ctDNA</a:t>
                      </a:r>
                      <a:r>
                        <a:rPr lang="en-US" sz="1200" dirty="0">
                          <a:solidFill>
                            <a:srgbClr val="303C38"/>
                          </a:solidFill>
                        </a:rPr>
                        <a:t> longitudinal biomarker analysis associates with clinical outcomes in advanced solid tumors treated with pembrolizumab</a:t>
                      </a: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Alberto Hernando Calvo</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303C38"/>
                          </a:solidFill>
                        </a:rPr>
                        <a:t>JCO Precision Oncology</a:t>
                      </a:r>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dirty="0">
                        <a:solidFill>
                          <a:srgbClr val="303C38"/>
                        </a:solidFill>
                      </a:endParaRPr>
                    </a:p>
                  </a:txBody>
                  <a:tcPr>
                    <a:lnL w="12700" cmpd="sng">
                      <a:noFill/>
                    </a:lnL>
                    <a:lnR w="12700" cmpd="sng">
                      <a:noFill/>
                    </a:lnR>
                    <a:lnT w="12700" cap="flat" cmpd="sng" algn="ctr">
                      <a:solidFill>
                        <a:srgbClr val="576E6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2304555"/>
                  </a:ext>
                </a:extLst>
              </a:tr>
            </a:tbl>
          </a:graphicData>
        </a:graphic>
      </p:graphicFrame>
      <p:sp>
        <p:nvSpPr>
          <p:cNvPr id="6" name="Title 1"/>
          <p:cNvSpPr>
            <a:spLocks noGrp="1"/>
          </p:cNvSpPr>
          <p:nvPr>
            <p:ph type="title"/>
          </p:nvPr>
        </p:nvSpPr>
        <p:spPr>
          <a:xfrm>
            <a:off x="335904" y="-174124"/>
            <a:ext cx="5261354" cy="1325563"/>
          </a:xfrm>
          <a:noFill/>
        </p:spPr>
        <p:txBody>
          <a:bodyPr>
            <a:normAutofit/>
          </a:bodyPr>
          <a:lstStyle/>
          <a:p>
            <a:r>
              <a:rPr lang="en-CA" sz="4000" b="1" spc="150" dirty="0">
                <a:solidFill>
                  <a:srgbClr val="576E66"/>
                </a:solidFill>
                <a:latin typeface="Franklin Gothic Book" panose="020B0503020102020204" pitchFamily="34" charset="0"/>
              </a:rPr>
              <a:t>PUBLISHED</a:t>
            </a:r>
          </a:p>
        </p:txBody>
      </p:sp>
    </p:spTree>
    <p:extLst>
      <p:ext uri="{BB962C8B-B14F-4D97-AF65-F5344CB8AC3E}">
        <p14:creationId xmlns:p14="http://schemas.microsoft.com/office/powerpoint/2010/main" val="4007950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D905EE3CAFD94EB5BBB26556F56320" ma:contentTypeVersion="18" ma:contentTypeDescription="Create a new document." ma:contentTypeScope="" ma:versionID="e0bffcba4549c472be0a9bf41b39e560">
  <xsd:schema xmlns:xsd="http://www.w3.org/2001/XMLSchema" xmlns:xs="http://www.w3.org/2001/XMLSchema" xmlns:p="http://schemas.microsoft.com/office/2006/metadata/properties" xmlns:ns3="42c060d6-5e73-43b3-8e14-2a59a9a3ec4c" xmlns:ns4="2e678067-11ca-4e3e-ac6b-0dea148d5db1" targetNamespace="http://schemas.microsoft.com/office/2006/metadata/properties" ma:root="true" ma:fieldsID="f3596efeb521b63496c7e17c595b2f77" ns3:_="" ns4:_="">
    <xsd:import namespace="42c060d6-5e73-43b3-8e14-2a59a9a3ec4c"/>
    <xsd:import namespace="2e678067-11ca-4e3e-ac6b-0dea148d5db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060d6-5e73-43b3-8e14-2a59a9a3e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678067-11ca-4e3e-ac6b-0dea148d5db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2c060d6-5e73-43b3-8e14-2a59a9a3ec4c" xsi:nil="true"/>
  </documentManagement>
</p:properties>
</file>

<file path=customXml/itemProps1.xml><?xml version="1.0" encoding="utf-8"?>
<ds:datastoreItem xmlns:ds="http://schemas.openxmlformats.org/officeDocument/2006/customXml" ds:itemID="{BD3C570C-FB8D-451F-8453-C1E27FD278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c060d6-5e73-43b3-8e14-2a59a9a3ec4c"/>
    <ds:schemaRef ds:uri="2e678067-11ca-4e3e-ac6b-0dea148d5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F112D2-47D5-4409-B0EB-6AB9211E5783}">
  <ds:schemaRefs>
    <ds:schemaRef ds:uri="http://schemas.microsoft.com/sharepoint/v3/contenttype/forms"/>
  </ds:schemaRefs>
</ds:datastoreItem>
</file>

<file path=customXml/itemProps3.xml><?xml version="1.0" encoding="utf-8"?>
<ds:datastoreItem xmlns:ds="http://schemas.openxmlformats.org/officeDocument/2006/customXml" ds:itemID="{EE58C8AC-D8D5-4ADF-8D29-D3EFCF7C7A5E}">
  <ds:schemaRefs>
    <ds:schemaRef ds:uri="42c060d6-5e73-43b3-8e14-2a59a9a3ec4c"/>
    <ds:schemaRef ds:uri="http://purl.org/dc/dcmitype/"/>
    <ds:schemaRef ds:uri="http://purl.org/dc/elements/1.1/"/>
    <ds:schemaRef ds:uri="http://purl.org/dc/term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2e678067-11ca-4e3e-ac6b-0dea148d5db1"/>
  </ds:schemaRefs>
</ds:datastoreItem>
</file>

<file path=docProps/app.xml><?xml version="1.0" encoding="utf-8"?>
<Properties xmlns="http://schemas.openxmlformats.org/officeDocument/2006/extended-properties" xmlns:vt="http://schemas.openxmlformats.org/officeDocument/2006/docPropsVTypes">
  <TotalTime>42670</TotalTime>
  <Words>1752</Words>
  <Application>Microsoft Office PowerPoint</Application>
  <PresentationFormat>Widescreen</PresentationFormat>
  <Paragraphs>180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THE INSPIRE TRIAL</vt:lpstr>
      <vt:lpstr>PowerPoint Presentation</vt:lpstr>
      <vt:lpstr>12 papers published in 10 journals</vt:lpstr>
      <vt:lpstr>Personalized circulating tumor DNA analysis as a predictive biomarker in solid tumor patients treated with pembrolizumab.</vt:lpstr>
      <vt:lpstr>Pan-cancer analysis of longitudinal metastatic tumors reveals genomic alterations and immune landscape dynamics associated with pembrolizumab sensitivity.</vt:lpstr>
      <vt:lpstr>Pre-encoded responsiveness to type I interferon in the peripheral immune system defines outcome of PD1 blockade therapy.</vt:lpstr>
      <vt:lpstr>Tumor reactive γδ T cells contribute to a complete response to PD-1 blockade in a Merkel cell carcinoma patient. </vt:lpstr>
      <vt:lpstr>Early changes in tumor-naive cell-free methylomes and fragmentomes predict outcomes in patients with solid tumors treated with pembrolizumab.</vt:lpstr>
      <vt:lpstr>PUBLISHED</vt:lpstr>
      <vt:lpstr>UNDER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Chow, Helen</dc:creator>
  <cp:lastModifiedBy>Chow, Helen</cp:lastModifiedBy>
  <cp:revision>130</cp:revision>
  <dcterms:created xsi:type="dcterms:W3CDTF">2024-01-24T19:44:22Z</dcterms:created>
  <dcterms:modified xsi:type="dcterms:W3CDTF">2024-08-21T15:51:27Z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0x0101005DD905EE3CAFD94EB5BBB26556F56320</vt:lpwstr>
  </property>
</Properties>
</file>